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67" r:id="rId14"/>
    <p:sldId id="268" r:id="rId15"/>
    <p:sldId id="273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65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0027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3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6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ACDC-8548-468B-85E1-CF207509608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D96337-51BA-4D24-B5E3-2139ABBD0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about.com/od/rs/g/senterm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an Effective Paragraph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5-7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If the subject of a sentence strays from the topic stated in topic sentence, it is not a valid supporting sentence. </a:t>
            </a:r>
          </a:p>
          <a:p>
            <a:pPr marL="0" indent="0">
              <a:buNone/>
            </a:pPr>
            <a:endParaRPr lang="en-US" sz="3000" b="1" dirty="0" smtClean="0"/>
          </a:p>
          <a:p>
            <a:r>
              <a:rPr lang="en-US" sz="3000" b="1" dirty="0" smtClean="0"/>
              <a:t>Each supporting sentence must be unique in content; avoid repetition.</a:t>
            </a:r>
          </a:p>
          <a:p>
            <a:endParaRPr lang="en-US" sz="3000" b="1" dirty="0"/>
          </a:p>
          <a:p>
            <a:r>
              <a:rPr lang="en-US" sz="3000" b="1" dirty="0" smtClean="0"/>
              <a:t>Arrange the sentences in a logical order so that ideas flow together.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3488"/>
            <a:ext cx="8596668" cy="11204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Supporting Sentences Practice – What is an appropriate topic sentence?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2"/>
            <a:ext cx="8596668" cy="493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is a plethora of Broadway shows from which to choose on any given day.  While attendance at some of the more popular ones, such as </a:t>
            </a:r>
            <a:r>
              <a:rPr lang="en-US" sz="2000" i="1" dirty="0"/>
              <a:t>Wicked</a:t>
            </a:r>
            <a:r>
              <a:rPr lang="en-US" sz="2000" dirty="0"/>
              <a:t> and </a:t>
            </a:r>
            <a:r>
              <a:rPr lang="en-US" sz="2000" i="1" dirty="0"/>
              <a:t>The Lion King</a:t>
            </a:r>
            <a:r>
              <a:rPr lang="en-US" sz="2000" dirty="0"/>
              <a:t>, requires advance planning, tickets may be acquired minutes before curtain call for others. If live theatre is not appealing, New York City’s Times Square offers a wide array of options. The multi-leveled Hershey’s M&amp;M store is brimming with novelties, including eccentrically flavored candies, photo opportunities with life-sized M&amp;M characters, and funky clothing. For free entertainment, walk up and down the Square and people watch as the neon billboards blaze all around. Hungry? There is usually a long line, but the decadent treats at the world-renowned Cake Boss shop are sure to please any sweet tooth. Of course, there are always the infamous landmarks of the city: the Statue of Liberty, Rockefeller Center, the 911 Memorial, and Grand Central Station. Jump on the subway with a minimal fare, and arrive at the location of choice in mere minutes. </a:t>
            </a:r>
          </a:p>
        </p:txBody>
      </p:sp>
    </p:spTree>
    <p:extLst>
      <p:ext uri="{BB962C8B-B14F-4D97-AF65-F5344CB8AC3E}">
        <p14:creationId xmlns:p14="http://schemas.microsoft.com/office/powerpoint/2010/main" val="26229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67425"/>
            <a:ext cx="8596668" cy="1762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5818" y="1903011"/>
            <a:ext cx="9200762" cy="47296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is a plethora of Broadway shows from which to choose on any given day.  While attendance at some of the more popular ones, such as </a:t>
            </a:r>
            <a:r>
              <a:rPr lang="en-US" i="1" dirty="0"/>
              <a:t>Wicked</a:t>
            </a:r>
            <a:r>
              <a:rPr lang="en-US" dirty="0"/>
              <a:t> and </a:t>
            </a:r>
            <a:r>
              <a:rPr lang="en-US" i="1" dirty="0"/>
              <a:t>The Lion King</a:t>
            </a:r>
            <a:r>
              <a:rPr lang="en-US" dirty="0"/>
              <a:t>, requires advance planning, tickets may be acquired minutes before curtain call for others. If live theatre is not appealing, New York City’s Times Square offers a wide array of options. The multi-leveled Hershey’s M&amp;M store is brimming with novelties, including eccentrically flavored candies, photo opportunities with life-sized M&amp;M characters, and funky clothing. For free entertainment, walk up and down the Square and people watch as the neon billboards blaze all around. Hungry? There is usually a long line, but the decadent treats at the world-renowned Cake Boss shop are sure to please any sweet tooth. Of course, there are always the infamous landmarks of the city: the Statue of Liberty, Rockefeller Center, the 911 Memorial, and Grand Central Station. Jump on the subway with a minimal fare, and arrive at the location of choice in mere minutes.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914400"/>
          </a:xfrm>
        </p:spPr>
        <p:txBody>
          <a:bodyPr/>
          <a:lstStyle/>
          <a:p>
            <a:r>
              <a:rPr lang="en-US" dirty="0" smtClean="0"/>
              <a:t>4. Closing/Transition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6822"/>
            <a:ext cx="8596668" cy="576973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For a final or stand-alone paragraph, end with a closing sentence. 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What is its purpose? It restates the main idea of the paragraph, but does not repeat it.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Where is it located? It is the final sentence of the paragraph.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What is the writer’s goal? Try to create a clincher, leaving the reader thinking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96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Closing/Transition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For a paragraph followed by another, conclude the current paragraph while connecting (transitioning) to the main idea of the next paragraph.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smtClean="0"/>
              <a:t>Think of the transition sentence as having two parts: wrap-up of current paragraph and introduction to following paragraph.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183" y="4468968"/>
            <a:ext cx="10109916" cy="21765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668" y="257577"/>
            <a:ext cx="9684912" cy="63750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__________________________________________________________________________________________________________________________________________________________________________________________________________________________________________There </a:t>
            </a:r>
            <a:r>
              <a:rPr lang="en-US" dirty="0"/>
              <a:t>is a plethora of Broadway shows from which to choose on any given day.  While attendance at some of the more popular ones, such as </a:t>
            </a:r>
            <a:r>
              <a:rPr lang="en-US" i="1" dirty="0"/>
              <a:t>Wicked</a:t>
            </a:r>
            <a:r>
              <a:rPr lang="en-US" dirty="0"/>
              <a:t> and </a:t>
            </a:r>
            <a:r>
              <a:rPr lang="en-US" i="1" dirty="0"/>
              <a:t>The Lion King</a:t>
            </a:r>
            <a:r>
              <a:rPr lang="en-US" dirty="0"/>
              <a:t>, requires advance planning, tickets may be acquired minutes before curtain call for others. If live theatre is not appealing, New York City’s Times Square offers a wide array of options. The multi-leveled Hershey’s M&amp;M store is brimming with novelties, including eccentrically flavored candies, photo opportunities with life-sized M&amp;M characters, and funky clothing. For free entertainment, walk up and down the Square and people watch as the neon billboards blaze all around. Hungry? There is usually a long line, but the decadent treats at the world-renowned Cake Boss shop are sure to please any sweet tooth. Of course, there are always the infamous landmarks of the city: the Statue of Liberty, Rockefeller Center, the 911 Memorial, and Grand Central Station. Jump on the subway with a minimal fare, and arrive at the location of choice in mere </a:t>
            </a:r>
            <a:r>
              <a:rPr lang="en-US" dirty="0" smtClean="0"/>
              <a:t>minutes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7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Closing/Transition Sentence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Closing Sentence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Transition Sentence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90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9246"/>
            <a:ext cx="8596668" cy="5924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Mechanics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953037"/>
            <a:ext cx="9677280" cy="5383369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Indent the first line of every paragraph (one tab/ 5 spaces)</a:t>
            </a:r>
          </a:p>
          <a:p>
            <a:r>
              <a:rPr lang="en-US" sz="2800" b="1" dirty="0" smtClean="0"/>
              <a:t>Capitalize the first word of each sentence along with proper nouns</a:t>
            </a:r>
          </a:p>
          <a:p>
            <a:r>
              <a:rPr lang="en-US" sz="2800" b="1" dirty="0" smtClean="0"/>
              <a:t>Provide end punctuation after each properly-structured sentence</a:t>
            </a:r>
          </a:p>
          <a:p>
            <a:r>
              <a:rPr lang="en-US" sz="2800" b="1" dirty="0" smtClean="0"/>
              <a:t>Pay attention to spelling (run Spell Check if using word processor)</a:t>
            </a:r>
          </a:p>
          <a:p>
            <a:r>
              <a:rPr lang="en-US" sz="2800" b="1" dirty="0" smtClean="0"/>
              <a:t>Include appropriate internal punctuation -  commas, quotation marks,  &amp; apostrophes</a:t>
            </a:r>
          </a:p>
          <a:p>
            <a:r>
              <a:rPr lang="en-US" sz="2800" b="1" dirty="0" smtClean="0"/>
              <a:t>Use standard English grammar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5 key </a:t>
            </a:r>
            <a:r>
              <a:rPr lang="en-US" smtClean="0"/>
              <a:t>elements of </a:t>
            </a:r>
            <a:r>
              <a:rPr lang="en-US" dirty="0" smtClean="0"/>
              <a:t>an effective body paragraph?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1. One main idea</a:t>
            </a:r>
          </a:p>
          <a:p>
            <a:r>
              <a:rPr lang="en-US" sz="4400" b="1" dirty="0" smtClean="0">
                <a:solidFill>
                  <a:srgbClr val="002060"/>
                </a:solidFill>
              </a:rPr>
              <a:t>2. Topic Sentence</a:t>
            </a:r>
          </a:p>
          <a:p>
            <a:r>
              <a:rPr lang="en-US" sz="4400" b="1" dirty="0" smtClean="0">
                <a:solidFill>
                  <a:srgbClr val="002060"/>
                </a:solidFill>
              </a:rPr>
              <a:t>3. 5-7 Supporting Sentences</a:t>
            </a:r>
          </a:p>
          <a:p>
            <a:r>
              <a:rPr lang="en-US" sz="4400" b="1" dirty="0" smtClean="0">
                <a:solidFill>
                  <a:srgbClr val="002060"/>
                </a:solidFill>
              </a:rPr>
              <a:t>4. Closing/Transition Sentence</a:t>
            </a:r>
            <a:endParaRPr lang="en-US" sz="4400" b="1" dirty="0">
              <a:solidFill>
                <a:srgbClr val="002060"/>
              </a:solidFill>
            </a:endParaRPr>
          </a:p>
          <a:p>
            <a:r>
              <a:rPr lang="en-US" sz="4400" b="1" dirty="0" smtClean="0">
                <a:solidFill>
                  <a:srgbClr val="002060"/>
                </a:solidFill>
              </a:rPr>
              <a:t>5. Mechanics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3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only 5 key elements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2800" b="1" dirty="0"/>
              <a:t>1</a:t>
            </a:r>
            <a:r>
              <a:rPr lang="en-US" sz="3200" b="1" dirty="0"/>
              <a:t>. One Main Idea</a:t>
            </a:r>
          </a:p>
          <a:p>
            <a:r>
              <a:rPr lang="en-US" sz="3200" b="1" dirty="0"/>
              <a:t>2. </a:t>
            </a:r>
            <a:r>
              <a:rPr lang="en-US" sz="3200" b="1" dirty="0" smtClean="0"/>
              <a:t>Topic </a:t>
            </a:r>
            <a:r>
              <a:rPr lang="en-US" sz="3200" b="1" dirty="0"/>
              <a:t>Sentence</a:t>
            </a:r>
          </a:p>
          <a:p>
            <a:r>
              <a:rPr lang="en-US" sz="3200" b="1" dirty="0"/>
              <a:t>3. 5-7 </a:t>
            </a:r>
            <a:r>
              <a:rPr lang="en-US" sz="3200" b="1" dirty="0" smtClean="0"/>
              <a:t>Supporting Sentences</a:t>
            </a:r>
            <a:endParaRPr lang="en-US" sz="3200" b="1" dirty="0"/>
          </a:p>
          <a:p>
            <a:r>
              <a:rPr lang="en-US" sz="3200" b="1" dirty="0"/>
              <a:t>4. </a:t>
            </a:r>
            <a:r>
              <a:rPr lang="en-US" sz="3200" b="1" dirty="0" smtClean="0"/>
              <a:t>Closing/Transition </a:t>
            </a:r>
            <a:r>
              <a:rPr lang="en-US" sz="3200" b="1" dirty="0"/>
              <a:t>Sentence</a:t>
            </a:r>
          </a:p>
          <a:p>
            <a:r>
              <a:rPr lang="en-US" sz="3200" b="1" dirty="0"/>
              <a:t>5</a:t>
            </a:r>
            <a:r>
              <a:rPr lang="en-US" sz="3200" b="1" dirty="0" smtClean="0"/>
              <a:t>. Mechanics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195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One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533185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Identify a specific topic to write about</a:t>
            </a:r>
          </a:p>
          <a:p>
            <a:r>
              <a:rPr lang="en-US" sz="2400" b="1" dirty="0" smtClean="0"/>
              <a:t>If the topic is not specific, it is too broad for a single paragraph.</a:t>
            </a:r>
            <a:endParaRPr lang="en-US" sz="2400" b="1" dirty="0"/>
          </a:p>
          <a:p>
            <a:r>
              <a:rPr lang="en-US" sz="2400" b="1" dirty="0" smtClean="0"/>
              <a:t>Movies is a general topic; the characterization of Joy in the movie </a:t>
            </a:r>
            <a:r>
              <a:rPr lang="en-US" sz="2400" b="1" i="1" dirty="0" smtClean="0"/>
              <a:t>Inside Out </a:t>
            </a:r>
            <a:r>
              <a:rPr lang="en-US" sz="2400" b="1" dirty="0" smtClean="0"/>
              <a:t>is a specific topic.</a:t>
            </a:r>
          </a:p>
          <a:p>
            <a:r>
              <a:rPr lang="en-US" sz="2400" b="1" dirty="0" smtClean="0"/>
              <a:t>If the topic is too specific, there will not be enough details to provide adequate supporting sentences.</a:t>
            </a:r>
          </a:p>
          <a:p>
            <a:r>
              <a:rPr lang="en-US" sz="2400" b="1" dirty="0" smtClean="0"/>
              <a:t>The whiny nature of Joy’s voice in the movie </a:t>
            </a:r>
            <a:r>
              <a:rPr lang="en-US" sz="2400" b="1" i="1" dirty="0" smtClean="0"/>
              <a:t>Inside Out </a:t>
            </a:r>
            <a:r>
              <a:rPr lang="en-US" sz="2400" b="1" dirty="0" smtClean="0"/>
              <a:t>is too specific for a full paragraph; the characterization of Joy in the movie </a:t>
            </a:r>
            <a:r>
              <a:rPr lang="en-US" sz="2400" b="1" i="1" dirty="0" smtClean="0"/>
              <a:t>Inside Out </a:t>
            </a:r>
            <a:r>
              <a:rPr lang="en-US" sz="2400" b="1" dirty="0" smtClean="0"/>
              <a:t>provides options for development in paragraph.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2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One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Once a main idea is identified, do not stray from it.</a:t>
            </a:r>
          </a:p>
          <a:p>
            <a:r>
              <a:rPr lang="en-US" sz="2800" b="1" dirty="0" smtClean="0"/>
              <a:t>If the topic is</a:t>
            </a:r>
            <a:r>
              <a:rPr lang="en-US" sz="2800" b="1" dirty="0"/>
              <a:t> </a:t>
            </a:r>
            <a:r>
              <a:rPr lang="en-US" sz="2800" b="1" dirty="0" smtClean="0"/>
              <a:t>the </a:t>
            </a:r>
            <a:r>
              <a:rPr lang="en-US" sz="2800" b="1" dirty="0"/>
              <a:t>characterization of Joy in the movie </a:t>
            </a:r>
            <a:r>
              <a:rPr lang="en-US" sz="2800" b="1" i="1" dirty="0"/>
              <a:t>Inside </a:t>
            </a:r>
            <a:r>
              <a:rPr lang="en-US" sz="2800" b="1" i="1" dirty="0" smtClean="0"/>
              <a:t>Out,</a:t>
            </a:r>
            <a:r>
              <a:rPr lang="en-US" sz="2800" b="1" dirty="0" smtClean="0"/>
              <a:t> the writer must only discuss Joy’s characterization.</a:t>
            </a:r>
            <a:r>
              <a:rPr lang="en-US" sz="2800" b="1" i="1" dirty="0" smtClean="0"/>
              <a:t> </a:t>
            </a:r>
          </a:p>
          <a:p>
            <a:r>
              <a:rPr lang="en-US" sz="2800" b="1" dirty="0" smtClean="0"/>
              <a:t>If you find you cannot construct the minimum 5-7 supporting sentences without repetition, revise the topic.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19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Main Idea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Is rap music a valid topic for a body paragraph?</a:t>
            </a:r>
          </a:p>
          <a:p>
            <a:endParaRPr lang="en-US" sz="2800" b="1" dirty="0"/>
          </a:p>
          <a:p>
            <a:r>
              <a:rPr lang="en-US" sz="2800" b="1" dirty="0" smtClean="0"/>
              <a:t>If yes, what will be covered in this paragraph?</a:t>
            </a:r>
          </a:p>
          <a:p>
            <a:r>
              <a:rPr lang="en-US" sz="2800" b="1" dirty="0" smtClean="0"/>
              <a:t>If no, how should the topic be modified?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00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152"/>
            <a:ext cx="8596668" cy="708338"/>
          </a:xfrm>
        </p:spPr>
        <p:txBody>
          <a:bodyPr/>
          <a:lstStyle/>
          <a:p>
            <a:r>
              <a:rPr lang="en-US" dirty="0" smtClean="0"/>
              <a:t>2. Topic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59854"/>
            <a:ext cx="8596668" cy="574397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</a:t>
            </a:r>
            <a:r>
              <a:rPr lang="en-US" sz="2800" b="1" dirty="0"/>
              <a:t>is it? A </a:t>
            </a:r>
            <a:r>
              <a:rPr lang="en-US" sz="2800" b="1" dirty="0" smtClean="0">
                <a:solidFill>
                  <a:schemeClr val="tx1"/>
                </a:solidFill>
                <a:hlinkClick r:id="rId2"/>
              </a:rPr>
              <a:t>sentence</a:t>
            </a:r>
            <a:r>
              <a:rPr lang="en-US" sz="2800" b="1" dirty="0" smtClean="0"/>
              <a:t> that </a:t>
            </a:r>
            <a:r>
              <a:rPr lang="en-US" sz="2800" b="1" dirty="0"/>
              <a:t>states </a:t>
            </a:r>
            <a:r>
              <a:rPr lang="en-US" sz="2800" b="1" dirty="0" smtClean="0"/>
              <a:t>the main idea or focus of the paragraph.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Where is it? While it may vary in location, it is usually at the beginning of the paragraph.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Traits of an effective topic sentence:</a:t>
            </a:r>
          </a:p>
          <a:p>
            <a:pPr lvl="1"/>
            <a:r>
              <a:rPr lang="en-US" sz="2800" b="1" dirty="0" smtClean="0"/>
              <a:t>It’s focused (specific, not general)</a:t>
            </a:r>
          </a:p>
          <a:p>
            <a:pPr lvl="1"/>
            <a:r>
              <a:rPr lang="en-US" sz="2800" b="1" dirty="0" smtClean="0"/>
              <a:t>It’s concise (avoids unnecessary words)</a:t>
            </a:r>
          </a:p>
          <a:p>
            <a:pPr lvl="1"/>
            <a:r>
              <a:rPr lang="en-US" sz="2800" b="1" dirty="0" smtClean="0"/>
              <a:t>It’s clear and strong (no confusion about what the writer means)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- Practice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-2377707"/>
            <a:ext cx="9381066" cy="1295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Are these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valid topic sentences?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The most spectacular range of fall foliage occurs in the northeastern United States and in eastern China, where the leaves are robustly colored, thanks in part to a rich climate</a:t>
            </a: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Bull Market was dead.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Dying in a fire is often less a process of burning than of asphyxiation.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0"/>
            <a:ext cx="9478850" cy="9773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These are all professionally written topic sentences..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8795"/>
            <a:ext cx="9818948" cy="538336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The most spectacular range of fall foliage occurs in the northeastern United States and in eastern China, where the leaves are robustly colored, thanks in part to a rich climate</a:t>
            </a: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2"/>
            <a:r>
              <a:rPr lang="en-US" altLang="en-US" sz="22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From “Why Leaves Turn Color in the Fall” by Diane Ackerman</a:t>
            </a:r>
          </a:p>
          <a:p>
            <a:pPr marL="914400" lvl="2" indent="0">
              <a:buNone/>
            </a:pPr>
            <a:endParaRPr lang="en-US" altLang="en-US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914400" lvl="2" indent="0">
              <a:buNone/>
            </a:pPr>
            <a:endParaRPr lang="en-US" altLang="en-US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/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The Bull Market was dead.</a:t>
            </a:r>
          </a:p>
          <a:p>
            <a:pPr lvl="2"/>
            <a:r>
              <a:rPr lang="en-US" sz="2200" b="1" dirty="0" smtClean="0"/>
              <a:t>From </a:t>
            </a:r>
            <a:r>
              <a:rPr lang="en-US" sz="2200" b="1" i="1" dirty="0" smtClean="0"/>
              <a:t>Only Yesterday </a:t>
            </a:r>
            <a:r>
              <a:rPr lang="en-US" sz="2200" b="1" dirty="0" smtClean="0"/>
              <a:t>by Frederick Lewis Allen</a:t>
            </a:r>
          </a:p>
          <a:p>
            <a:pPr marL="914400" lvl="2" indent="0">
              <a:buNone/>
            </a:pPr>
            <a:endParaRPr lang="en-US" altLang="en-US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altLang="en-US" sz="3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Dying </a:t>
            </a:r>
            <a:r>
              <a:rPr lang="en-US" altLang="en-US" sz="3000" b="1" dirty="0">
                <a:solidFill>
                  <a:schemeClr val="tx1"/>
                </a:solidFill>
                <a:latin typeface="Arial" panose="020B0604020202020204" pitchFamily="34" charset="0"/>
              </a:rPr>
              <a:t>in a fire is often less a process of burning than of asphyxiation</a:t>
            </a:r>
            <a:r>
              <a:rPr lang="en-US" altLang="en-US" sz="3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en-US" sz="3000" b="1" dirty="0"/>
          </a:p>
          <a:p>
            <a:pPr lvl="2"/>
            <a:r>
              <a:rPr lang="en-US" sz="2200" b="1" dirty="0" smtClean="0"/>
              <a:t>From “Blow Up: What Went Wrong at Storm King Mountain” by Sebastian </a:t>
            </a:r>
            <a:r>
              <a:rPr lang="en-US" sz="2200" b="1" dirty="0" err="1" smtClean="0"/>
              <a:t>Junger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634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5-7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71223"/>
            <a:ext cx="9600007" cy="484245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are they? They are sentences with details that “support” or back up the topic sentence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Where are they located? They follow the topic sentence.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Are 5-7 sentences always necessary? This is a minimal number. More supporting sentences are acceptable as long as they do not stray from topic sentence.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</TotalTime>
  <Words>1400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How to Write an Effective Paragraph</vt:lpstr>
      <vt:lpstr>There are only 5 key elements to remember:</vt:lpstr>
      <vt:lpstr>1. One Main Idea</vt:lpstr>
      <vt:lpstr>1. One Main Idea</vt:lpstr>
      <vt:lpstr>One Main Idea - Practice</vt:lpstr>
      <vt:lpstr>2. Topic Sentence</vt:lpstr>
      <vt:lpstr>Topic Sentence - Practice</vt:lpstr>
      <vt:lpstr>These are all professionally written topic sentences.. </vt:lpstr>
      <vt:lpstr>3. 5-7 Supporting Sentences</vt:lpstr>
      <vt:lpstr>3. 5-7 Supporting Sentences</vt:lpstr>
      <vt:lpstr>Supporting Sentences Practice – What is an appropriate topic sentence? </vt:lpstr>
      <vt:lpstr>_____________________________________________________________________________________________________________________</vt:lpstr>
      <vt:lpstr>4. Closing/Transition Sentence</vt:lpstr>
      <vt:lpstr>4. Closing/Transition Sentence</vt:lpstr>
      <vt:lpstr>__________________________________________________________________________________________________________________________________________</vt:lpstr>
      <vt:lpstr>4. Closing/Transition Sentence Practice</vt:lpstr>
      <vt:lpstr>5. Mechanics </vt:lpstr>
      <vt:lpstr>What are the 5 key elements of an effective body paragraph?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Effective Paragraph</dc:title>
  <dc:creator>Microsoft account</dc:creator>
  <cp:lastModifiedBy>Lee Ann Patterson</cp:lastModifiedBy>
  <cp:revision>30</cp:revision>
  <dcterms:created xsi:type="dcterms:W3CDTF">2015-07-14T21:55:45Z</dcterms:created>
  <dcterms:modified xsi:type="dcterms:W3CDTF">2015-10-30T11:35:01Z</dcterms:modified>
</cp:coreProperties>
</file>