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5" r:id="rId4"/>
    <p:sldId id="280" r:id="rId5"/>
    <p:sldId id="276" r:id="rId6"/>
    <p:sldId id="272" r:id="rId7"/>
    <p:sldId id="277" r:id="rId8"/>
    <p:sldId id="279" r:id="rId9"/>
    <p:sldId id="278" r:id="rId10"/>
    <p:sldId id="281" r:id="rId11"/>
    <p:sldId id="282" r:id="rId12"/>
    <p:sldId id="283" r:id="rId13"/>
    <p:sldId id="284" r:id="rId14"/>
    <p:sldId id="274" r:id="rId15"/>
    <p:sldId id="258" r:id="rId16"/>
    <p:sldId id="285" r:id="rId17"/>
    <p:sldId id="259" r:id="rId18"/>
    <p:sldId id="260" r:id="rId19"/>
    <p:sldId id="267" r:id="rId20"/>
    <p:sldId id="270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7E1E8-0C10-427F-A06B-539DB5A1048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0F2CD-C083-4490-9F20-7A8030E5B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6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0F2CD-C083-4490-9F20-7A8030E5BA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1707B-5014-47AD-A9B0-3B5C0105366F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D38-CFB9-4F44-902E-CFFE732E3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auburn.edu/~jfdrake/teachers/gainey/homer/mainmap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2057399"/>
          </a:xfrm>
        </p:spPr>
        <p:txBody>
          <a:bodyPr/>
          <a:lstStyle/>
          <a:p>
            <a:r>
              <a:rPr lang="en-US" dirty="0"/>
              <a:t>An Introduction </a:t>
            </a:r>
            <a:r>
              <a:rPr lang="en-US" dirty="0" smtClean="0"/>
              <a:t>to… </a:t>
            </a:r>
            <a:br>
              <a:rPr lang="en-US" dirty="0" smtClean="0"/>
            </a:br>
            <a:r>
              <a:rPr lang="en-US" sz="6000" dirty="0" smtClean="0"/>
              <a:t>Greek </a:t>
            </a:r>
            <a:r>
              <a:rPr lang="en-US" sz="6000" dirty="0"/>
              <a:t>Mythology </a:t>
            </a:r>
            <a:r>
              <a:rPr lang="en-US" b="1" dirty="0" smtClean="0"/>
              <a:t>&amp;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1336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“The </a:t>
            </a:r>
            <a:r>
              <a:rPr lang="en-US" sz="6000" dirty="0" smtClean="0">
                <a:solidFill>
                  <a:schemeClr val="tx1"/>
                </a:solidFill>
              </a:rPr>
              <a:t>Odyssey”</a:t>
            </a:r>
          </a:p>
          <a:p>
            <a:endParaRPr lang="en-US" sz="6000" dirty="0" smtClean="0">
              <a:solidFill>
                <a:schemeClr val="tx1"/>
              </a:solidFill>
            </a:endParaRPr>
          </a:p>
          <a:p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neo.org/WebQuests/TeacherWebQuests/mythology/mythol1.jpg"/>
          <p:cNvPicPr>
            <a:picLocks noChangeAspect="1" noChangeArrowheads="1"/>
          </p:cNvPicPr>
          <p:nvPr/>
        </p:nvPicPr>
        <p:blipFill>
          <a:blip r:embed="rId3" cstate="print"/>
          <a:srcRect t="2826" b="2826"/>
          <a:stretch>
            <a:fillRect/>
          </a:stretch>
        </p:blipFill>
        <p:spPr bwMode="auto">
          <a:xfrm>
            <a:off x="2590800" y="3200400"/>
            <a:ext cx="3958167" cy="296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9916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A) </a:t>
            </a:r>
            <a:r>
              <a:rPr lang="en-US" i="1" u="sng" dirty="0"/>
              <a:t>The Epics</a:t>
            </a:r>
            <a:endParaRPr lang="en-US" i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1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6700" dirty="0"/>
              <a:t>1.) There are </a:t>
            </a:r>
            <a:r>
              <a:rPr lang="en-US" sz="6700" dirty="0" smtClean="0"/>
              <a:t>2 </a:t>
            </a:r>
            <a:r>
              <a:rPr lang="en-US" sz="6700" dirty="0"/>
              <a:t>world-famous Greek epics, </a:t>
            </a:r>
            <a:r>
              <a:rPr lang="en-US" sz="6700" dirty="0" smtClean="0"/>
              <a:t>entitled </a:t>
            </a:r>
            <a:r>
              <a:rPr lang="en-US" sz="6700" b="1" i="1" dirty="0" smtClean="0"/>
              <a:t>The </a:t>
            </a:r>
            <a:r>
              <a:rPr lang="en-US" sz="6700" b="1" i="1" dirty="0" smtClean="0">
                <a:latin typeface="Adobe Garamond Pro Bold" panose="02020702060506020403" pitchFamily="18" charset="0"/>
              </a:rPr>
              <a:t>Iliad</a:t>
            </a:r>
            <a:r>
              <a:rPr lang="en-US" sz="6700" i="1" dirty="0" smtClean="0"/>
              <a:t> </a:t>
            </a:r>
            <a:r>
              <a:rPr lang="en-US" sz="6700" dirty="0"/>
              <a:t>and </a:t>
            </a:r>
            <a:r>
              <a:rPr lang="en-US" sz="6700" b="1" i="1" dirty="0" smtClean="0"/>
              <a:t>The Odyssey</a:t>
            </a:r>
            <a:r>
              <a:rPr lang="en-US" sz="6700" dirty="0" smtClean="0"/>
              <a:t>.</a:t>
            </a:r>
            <a:endParaRPr lang="en-US" sz="6700" dirty="0"/>
          </a:p>
          <a:p>
            <a:pPr marL="0" indent="0">
              <a:buNone/>
            </a:pPr>
            <a:r>
              <a:rPr lang="en-US" sz="6700" b="1" i="1" dirty="0"/>
              <a:t>	</a:t>
            </a:r>
            <a:r>
              <a:rPr lang="en-US" sz="9000" b="1" i="1" dirty="0" smtClean="0"/>
              <a:t>The </a:t>
            </a:r>
            <a:r>
              <a:rPr lang="en-US" sz="9000" b="1" i="1" dirty="0">
                <a:latin typeface="Adobe Garamond Pro Bold" panose="02020702060506020403" pitchFamily="18" charset="0"/>
              </a:rPr>
              <a:t>Iliad</a:t>
            </a:r>
            <a:r>
              <a:rPr lang="en-US" sz="9000" dirty="0"/>
              <a:t> </a:t>
            </a:r>
            <a:r>
              <a:rPr lang="en-US" sz="9000" dirty="0" smtClean="0"/>
              <a:t>is:</a:t>
            </a:r>
          </a:p>
          <a:p>
            <a:pPr lvl="3"/>
            <a:r>
              <a:rPr lang="en-US" sz="7800" dirty="0" smtClean="0"/>
              <a:t>the </a:t>
            </a:r>
            <a:r>
              <a:rPr lang="en-US" sz="7800" dirty="0" smtClean="0"/>
              <a:t>model for the epic of war</a:t>
            </a:r>
          </a:p>
          <a:p>
            <a:pPr lvl="3"/>
            <a:r>
              <a:rPr lang="en-US" sz="8200" dirty="0" smtClean="0"/>
              <a:t>Homer’s </a:t>
            </a:r>
            <a:r>
              <a:rPr lang="en-US" sz="8200" b="1" dirty="0" smtClean="0"/>
              <a:t>first</a:t>
            </a:r>
            <a:r>
              <a:rPr lang="en-US" sz="8200" dirty="0" smtClean="0"/>
              <a:t> </a:t>
            </a:r>
            <a:r>
              <a:rPr lang="en-US" sz="8200" dirty="0" smtClean="0"/>
              <a:t>epic</a:t>
            </a:r>
          </a:p>
          <a:p>
            <a:pPr lvl="3"/>
            <a:r>
              <a:rPr lang="en-US" sz="8200" dirty="0" smtClean="0"/>
              <a:t>tells of a 10 year war called the Trojan War </a:t>
            </a:r>
            <a:r>
              <a:rPr lang="en-US" sz="4100" dirty="0"/>
              <a:t>       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Odyssey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The model for the epic of the long journey</a:t>
            </a:r>
          </a:p>
          <a:p>
            <a:endParaRPr lang="en-US" sz="4400" dirty="0" smtClean="0"/>
          </a:p>
          <a:p>
            <a:r>
              <a:rPr lang="en-US" sz="4400" dirty="0" smtClean="0"/>
              <a:t>Homer’s </a:t>
            </a:r>
            <a:r>
              <a:rPr lang="en-US" sz="4400" b="1" dirty="0" smtClean="0"/>
              <a:t>second</a:t>
            </a:r>
            <a:r>
              <a:rPr lang="en-US" sz="4400" dirty="0" smtClean="0"/>
              <a:t> epic</a:t>
            </a:r>
          </a:p>
          <a:p>
            <a:endParaRPr lang="en-US" sz="4400" dirty="0" smtClean="0"/>
          </a:p>
          <a:p>
            <a:r>
              <a:rPr lang="en-US" sz="4400" dirty="0" smtClean="0"/>
              <a:t>Tells of 1 Greek soldier’s attempt to return home after the Trojan war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Odyssey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</a:t>
            </a:r>
            <a:r>
              <a:rPr lang="en-US" b="1" i="1" dirty="0" smtClean="0"/>
              <a:t>odyssey</a:t>
            </a:r>
            <a:r>
              <a:rPr lang="en-US" dirty="0" smtClean="0"/>
              <a:t> means </a:t>
            </a:r>
            <a:r>
              <a:rPr lang="en-US" i="1" dirty="0" smtClean="0"/>
              <a:t>journey, quest, voyage</a:t>
            </a:r>
          </a:p>
          <a:p>
            <a:endParaRPr lang="en-US" i="1" dirty="0" smtClean="0"/>
          </a:p>
          <a:p>
            <a:r>
              <a:rPr lang="en-US" dirty="0" smtClean="0"/>
              <a:t>So what does the name </a:t>
            </a:r>
            <a:r>
              <a:rPr lang="en-US" b="1" i="1" dirty="0" smtClean="0"/>
              <a:t>Odysseus</a:t>
            </a:r>
            <a:r>
              <a:rPr lang="en-US" dirty="0" smtClean="0"/>
              <a:t> mean?</a:t>
            </a:r>
          </a:p>
          <a:p>
            <a:endParaRPr lang="en-US" dirty="0" smtClean="0"/>
          </a:p>
          <a:p>
            <a:r>
              <a:rPr lang="en-US" b="1" i="1" dirty="0" smtClean="0"/>
              <a:t>Odysseus</a:t>
            </a:r>
            <a:r>
              <a:rPr lang="en-US" dirty="0" smtClean="0"/>
              <a:t> means </a:t>
            </a:r>
            <a:r>
              <a:rPr lang="en-US" i="1" dirty="0" smtClean="0"/>
              <a:t>voyager, traveler</a:t>
            </a:r>
            <a:r>
              <a:rPr lang="en-US" dirty="0" smtClean="0"/>
              <a:t>, or </a:t>
            </a:r>
            <a:r>
              <a:rPr lang="en-US" i="1" dirty="0" smtClean="0"/>
              <a:t>one who goes on a quest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Characteristics of an EPIC: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1= </a:t>
            </a:r>
            <a:r>
              <a:rPr lang="en-US" b="1" dirty="0" smtClean="0"/>
              <a:t>long narrative poem </a:t>
            </a:r>
            <a:r>
              <a:rPr lang="en-US" dirty="0" smtClean="0"/>
              <a:t>that tells the adventures of heroes </a:t>
            </a:r>
          </a:p>
          <a:p>
            <a:pPr>
              <a:buNone/>
            </a:pPr>
            <a:r>
              <a:rPr lang="en-US" dirty="0" smtClean="0"/>
              <a:t>2= has a hero of national/historical importance</a:t>
            </a:r>
          </a:p>
          <a:p>
            <a:pPr>
              <a:buNone/>
            </a:pPr>
            <a:r>
              <a:rPr lang="en-US" dirty="0" smtClean="0"/>
              <a:t>3= hero takes a quest or journey in search of something, some place, or some value.</a:t>
            </a:r>
          </a:p>
          <a:p>
            <a:pPr>
              <a:buNone/>
            </a:pPr>
            <a:r>
              <a:rPr lang="en-US" dirty="0" smtClean="0"/>
              <a:t>4= his journey involves a vast setting, sometimes even going to the Land of the Dead</a:t>
            </a:r>
          </a:p>
          <a:p>
            <a:pPr>
              <a:buNone/>
            </a:pPr>
            <a:r>
              <a:rPr lang="en-US" dirty="0" smtClean="0"/>
              <a:t>5= involves some supernatural forces and/or beings.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Literary Devices </a:t>
            </a:r>
            <a:r>
              <a:rPr lang="en-US" dirty="0" smtClean="0"/>
              <a:t>in Homer’s Epics:</a:t>
            </a:r>
            <a:r>
              <a:rPr lang="en-US" sz="1600" dirty="0" smtClean="0"/>
              <a:t> (see p.751)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867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/>
              <a:t>1= Opening invocation to the Muse                                                                      </a:t>
            </a:r>
            <a:r>
              <a:rPr lang="en-US" sz="2400" dirty="0" smtClean="0"/>
              <a:t>the storyteller of the epic poem prays to the muse for inspiration before beginning to tell an epic</a:t>
            </a:r>
          </a:p>
          <a:p>
            <a:pPr>
              <a:buNone/>
            </a:pPr>
            <a:r>
              <a:rPr lang="en-US" sz="2400" b="1" dirty="0" smtClean="0"/>
              <a:t>2= Start the story “</a:t>
            </a:r>
            <a:r>
              <a:rPr lang="en-US" sz="2400" b="1" i="1" dirty="0" smtClean="0"/>
              <a:t>in medias res”</a:t>
            </a:r>
          </a:p>
          <a:p>
            <a:pPr>
              <a:buNone/>
            </a:pPr>
            <a:r>
              <a:rPr lang="en-US" sz="2400" dirty="0" smtClean="0"/>
              <a:t>	begin the story “in the midst of things,” and full of action to capture the audience’s interest</a:t>
            </a:r>
          </a:p>
          <a:p>
            <a:pPr>
              <a:buNone/>
            </a:pPr>
            <a:r>
              <a:rPr lang="en-US" sz="2400" b="1" dirty="0" smtClean="0"/>
              <a:t>3= Lofty style</a:t>
            </a:r>
          </a:p>
          <a:p>
            <a:pPr>
              <a:buNone/>
            </a:pPr>
            <a:r>
              <a:rPr lang="en-US" sz="2400" dirty="0" smtClean="0"/>
              <a:t>     elegant language used to stress the nobility and cultural importance of the story</a:t>
            </a:r>
          </a:p>
          <a:p>
            <a:pPr>
              <a:buNone/>
            </a:pPr>
            <a:r>
              <a:rPr lang="en-US" sz="2400" b="1" dirty="0" smtClean="0"/>
              <a:t>4= Meter</a:t>
            </a:r>
          </a:p>
          <a:p>
            <a:pPr>
              <a:buNone/>
            </a:pPr>
            <a:r>
              <a:rPr lang="en-US" sz="2400" dirty="0" smtClean="0"/>
              <a:t>     a fixed rhythmic pattern to help the storyteller remember the lines.      “The Odyssey” is 6 beats </a:t>
            </a:r>
            <a:r>
              <a:rPr lang="en-US" sz="1700" i="1" dirty="0" smtClean="0"/>
              <a:t>(hexameter), </a:t>
            </a:r>
            <a:r>
              <a:rPr lang="en-US" sz="2400" dirty="0" smtClean="0"/>
              <a:t>so it has a fast pace= action packed!</a:t>
            </a:r>
          </a:p>
          <a:p>
            <a:pPr>
              <a:buNone/>
            </a:pPr>
            <a:r>
              <a:rPr lang="en-US" sz="2400" b="1" dirty="0" smtClean="0"/>
              <a:t>5= Epithet</a:t>
            </a:r>
          </a:p>
          <a:p>
            <a:pPr>
              <a:buNone/>
            </a:pPr>
            <a:r>
              <a:rPr lang="en-US" sz="2400" dirty="0" smtClean="0"/>
              <a:t>     a characterizing phrase for a person, place, or thing that is used repeatedly.   </a:t>
            </a:r>
            <a:r>
              <a:rPr lang="en-US" sz="2400" u="sng" dirty="0" smtClean="0"/>
              <a:t>Examples</a:t>
            </a:r>
            <a:r>
              <a:rPr lang="en-US" sz="2400" dirty="0" smtClean="0"/>
              <a:t>: “rosy-fingered dawn” &amp; “son of </a:t>
            </a:r>
            <a:r>
              <a:rPr lang="en-US" sz="2400" dirty="0" err="1" smtClean="0"/>
              <a:t>Laertes</a:t>
            </a:r>
            <a:r>
              <a:rPr lang="en-US" sz="2400" dirty="0" smtClean="0"/>
              <a:t>”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F) </a:t>
            </a:r>
            <a:r>
              <a:rPr lang="en-US" u="sng" dirty="0" smtClean="0"/>
              <a:t>Places in “The Odyssey”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We will use these maps as guides to help you learn about Odysseus’ adventures! 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(See the maps below for details.)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217488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id_173" descr="http://my.hrw.com/la/eolit05/nsmedia/images/eolit05_09/eolit05_g09_p6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8778"/>
            <a:ext cx="8115300" cy="660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http://www.auburn.edu/~jfdrake/teachers/gainey/homer/mainmap.gif"/>
          <p:cNvPicPr>
            <a:picLocks noGrp="1"/>
          </p:cNvPicPr>
          <p:nvPr>
            <p:ph type="pic" idx="1"/>
          </p:nvPr>
        </p:nvPicPr>
        <p:blipFill>
          <a:blip r:embed="rId2" r:link="rId3" cstate="print"/>
          <a:stretch>
            <a:fillRect/>
          </a:stretch>
        </p:blipFill>
        <p:spPr bwMode="auto">
          <a:xfrm>
            <a:off x="0" y="228600"/>
            <a:ext cx="9144000" cy="63093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96200" y="3048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Troy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80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Ithaca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19918" y="4273593"/>
            <a:ext cx="629444" cy="524744"/>
          </a:xfrm>
          <a:custGeom>
            <a:avLst/>
            <a:gdLst>
              <a:gd name="connsiteX0" fmla="*/ 593231 w 629444"/>
              <a:gd name="connsiteY0" fmla="*/ 407049 h 524744"/>
              <a:gd name="connsiteX1" fmla="*/ 575124 w 629444"/>
              <a:gd name="connsiteY1" fmla="*/ 162605 h 524744"/>
              <a:gd name="connsiteX2" fmla="*/ 538910 w 629444"/>
              <a:gd name="connsiteY2" fmla="*/ 135445 h 524744"/>
              <a:gd name="connsiteX3" fmla="*/ 520803 w 629444"/>
              <a:gd name="connsiteY3" fmla="*/ 108284 h 524744"/>
              <a:gd name="connsiteX4" fmla="*/ 448375 w 629444"/>
              <a:gd name="connsiteY4" fmla="*/ 81124 h 524744"/>
              <a:gd name="connsiteX5" fmla="*/ 394054 w 629444"/>
              <a:gd name="connsiteY5" fmla="*/ 53963 h 524744"/>
              <a:gd name="connsiteX6" fmla="*/ 357840 w 629444"/>
              <a:gd name="connsiteY6" fmla="*/ 35857 h 524744"/>
              <a:gd name="connsiteX7" fmla="*/ 167718 w 629444"/>
              <a:gd name="connsiteY7" fmla="*/ 17750 h 524744"/>
              <a:gd name="connsiteX8" fmla="*/ 22862 w 629444"/>
              <a:gd name="connsiteY8" fmla="*/ 72070 h 524744"/>
              <a:gd name="connsiteX9" fmla="*/ 13809 w 629444"/>
              <a:gd name="connsiteY9" fmla="*/ 108284 h 524744"/>
              <a:gd name="connsiteX10" fmla="*/ 50023 w 629444"/>
              <a:gd name="connsiteY10" fmla="*/ 352728 h 524744"/>
              <a:gd name="connsiteX11" fmla="*/ 68130 w 629444"/>
              <a:gd name="connsiteY11" fmla="*/ 379888 h 524744"/>
              <a:gd name="connsiteX12" fmla="*/ 113397 w 629444"/>
              <a:gd name="connsiteY12" fmla="*/ 488530 h 524744"/>
              <a:gd name="connsiteX13" fmla="*/ 140557 w 629444"/>
              <a:gd name="connsiteY13" fmla="*/ 515690 h 524744"/>
              <a:gd name="connsiteX14" fmla="*/ 222038 w 629444"/>
              <a:gd name="connsiteY14" fmla="*/ 524744 h 524744"/>
              <a:gd name="connsiteX15" fmla="*/ 412161 w 629444"/>
              <a:gd name="connsiteY15" fmla="*/ 515690 h 524744"/>
              <a:gd name="connsiteX16" fmla="*/ 439322 w 629444"/>
              <a:gd name="connsiteY16" fmla="*/ 506637 h 524744"/>
              <a:gd name="connsiteX17" fmla="*/ 502696 w 629444"/>
              <a:gd name="connsiteY17" fmla="*/ 497583 h 524744"/>
              <a:gd name="connsiteX18" fmla="*/ 575124 w 629444"/>
              <a:gd name="connsiteY18" fmla="*/ 479476 h 524744"/>
              <a:gd name="connsiteX19" fmla="*/ 602284 w 629444"/>
              <a:gd name="connsiteY19" fmla="*/ 461369 h 524744"/>
              <a:gd name="connsiteX20" fmla="*/ 611337 w 629444"/>
              <a:gd name="connsiteY20" fmla="*/ 407049 h 524744"/>
              <a:gd name="connsiteX21" fmla="*/ 620391 w 629444"/>
              <a:gd name="connsiteY21" fmla="*/ 370835 h 524744"/>
              <a:gd name="connsiteX22" fmla="*/ 629444 w 629444"/>
              <a:gd name="connsiteY22" fmla="*/ 343674 h 524744"/>
              <a:gd name="connsiteX23" fmla="*/ 620391 w 629444"/>
              <a:gd name="connsiteY23" fmla="*/ 325567 h 52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9444" h="524744">
                <a:moveTo>
                  <a:pt x="593231" y="407049"/>
                </a:moveTo>
                <a:cubicBezTo>
                  <a:pt x="587195" y="325568"/>
                  <a:pt x="591148" y="242723"/>
                  <a:pt x="575124" y="162605"/>
                </a:cubicBezTo>
                <a:cubicBezTo>
                  <a:pt x="572165" y="147809"/>
                  <a:pt x="549580" y="146115"/>
                  <a:pt x="538910" y="135445"/>
                </a:cubicBezTo>
                <a:cubicBezTo>
                  <a:pt x="531216" y="127751"/>
                  <a:pt x="529162" y="115250"/>
                  <a:pt x="520803" y="108284"/>
                </a:cubicBezTo>
                <a:cubicBezTo>
                  <a:pt x="500513" y="91375"/>
                  <a:pt x="472741" y="87215"/>
                  <a:pt x="448375" y="81124"/>
                </a:cubicBezTo>
                <a:cubicBezTo>
                  <a:pt x="396186" y="46331"/>
                  <a:pt x="446526" y="76450"/>
                  <a:pt x="394054" y="53963"/>
                </a:cubicBezTo>
                <a:cubicBezTo>
                  <a:pt x="381649" y="48647"/>
                  <a:pt x="371167" y="37989"/>
                  <a:pt x="357840" y="35857"/>
                </a:cubicBezTo>
                <a:cubicBezTo>
                  <a:pt x="294979" y="25799"/>
                  <a:pt x="231092" y="23786"/>
                  <a:pt x="167718" y="17750"/>
                </a:cubicBezTo>
                <a:cubicBezTo>
                  <a:pt x="75318" y="25450"/>
                  <a:pt x="62901" y="0"/>
                  <a:pt x="22862" y="72070"/>
                </a:cubicBezTo>
                <a:cubicBezTo>
                  <a:pt x="16819" y="82947"/>
                  <a:pt x="16827" y="96213"/>
                  <a:pt x="13809" y="108284"/>
                </a:cubicBezTo>
                <a:cubicBezTo>
                  <a:pt x="21528" y="262677"/>
                  <a:pt x="0" y="252684"/>
                  <a:pt x="50023" y="352728"/>
                </a:cubicBezTo>
                <a:cubicBezTo>
                  <a:pt x="54889" y="362460"/>
                  <a:pt x="62094" y="370835"/>
                  <a:pt x="68130" y="379888"/>
                </a:cubicBezTo>
                <a:cubicBezTo>
                  <a:pt x="83826" y="426977"/>
                  <a:pt x="85074" y="454542"/>
                  <a:pt x="113397" y="488530"/>
                </a:cubicBezTo>
                <a:cubicBezTo>
                  <a:pt x="121593" y="498366"/>
                  <a:pt x="128411" y="511641"/>
                  <a:pt x="140557" y="515690"/>
                </a:cubicBezTo>
                <a:cubicBezTo>
                  <a:pt x="166482" y="524332"/>
                  <a:pt x="194878" y="521726"/>
                  <a:pt x="222038" y="524744"/>
                </a:cubicBezTo>
                <a:cubicBezTo>
                  <a:pt x="285412" y="521726"/>
                  <a:pt x="348934" y="520959"/>
                  <a:pt x="412161" y="515690"/>
                </a:cubicBezTo>
                <a:cubicBezTo>
                  <a:pt x="421671" y="514897"/>
                  <a:pt x="429964" y="508509"/>
                  <a:pt x="439322" y="506637"/>
                </a:cubicBezTo>
                <a:cubicBezTo>
                  <a:pt x="460247" y="502452"/>
                  <a:pt x="481771" y="501768"/>
                  <a:pt x="502696" y="497583"/>
                </a:cubicBezTo>
                <a:cubicBezTo>
                  <a:pt x="527098" y="492702"/>
                  <a:pt x="575124" y="479476"/>
                  <a:pt x="575124" y="479476"/>
                </a:cubicBezTo>
                <a:cubicBezTo>
                  <a:pt x="584177" y="473440"/>
                  <a:pt x="597418" y="471101"/>
                  <a:pt x="602284" y="461369"/>
                </a:cubicBezTo>
                <a:cubicBezTo>
                  <a:pt x="610493" y="444950"/>
                  <a:pt x="607737" y="425049"/>
                  <a:pt x="611337" y="407049"/>
                </a:cubicBezTo>
                <a:cubicBezTo>
                  <a:pt x="613777" y="394848"/>
                  <a:pt x="616973" y="382799"/>
                  <a:pt x="620391" y="370835"/>
                </a:cubicBezTo>
                <a:cubicBezTo>
                  <a:pt x="623013" y="361659"/>
                  <a:pt x="629444" y="353217"/>
                  <a:pt x="629444" y="343674"/>
                </a:cubicBezTo>
                <a:cubicBezTo>
                  <a:pt x="629444" y="336926"/>
                  <a:pt x="623409" y="331603"/>
                  <a:pt x="620391" y="3255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268812" y="2851842"/>
            <a:ext cx="1060376" cy="736194"/>
          </a:xfrm>
          <a:custGeom>
            <a:avLst/>
            <a:gdLst>
              <a:gd name="connsiteX0" fmla="*/ 625810 w 1060376"/>
              <a:gd name="connsiteY0" fmla="*/ 45267 h 736194"/>
              <a:gd name="connsiteX1" fmla="*/ 598649 w 1060376"/>
              <a:gd name="connsiteY1" fmla="*/ 27160 h 736194"/>
              <a:gd name="connsiteX2" fmla="*/ 290832 w 1060376"/>
              <a:gd name="connsiteY2" fmla="*/ 27160 h 736194"/>
              <a:gd name="connsiteX3" fmla="*/ 254618 w 1060376"/>
              <a:gd name="connsiteY3" fmla="*/ 36213 h 736194"/>
              <a:gd name="connsiteX4" fmla="*/ 200297 w 1060376"/>
              <a:gd name="connsiteY4" fmla="*/ 81481 h 736194"/>
              <a:gd name="connsiteX5" fmla="*/ 73548 w 1060376"/>
              <a:gd name="connsiteY5" fmla="*/ 90534 h 736194"/>
              <a:gd name="connsiteX6" fmla="*/ 46388 w 1060376"/>
              <a:gd name="connsiteY6" fmla="*/ 99588 h 736194"/>
              <a:gd name="connsiteX7" fmla="*/ 1121 w 1060376"/>
              <a:gd name="connsiteY7" fmla="*/ 172015 h 736194"/>
              <a:gd name="connsiteX8" fmla="*/ 10174 w 1060376"/>
              <a:gd name="connsiteY8" fmla="*/ 425512 h 736194"/>
              <a:gd name="connsiteX9" fmla="*/ 37335 w 1060376"/>
              <a:gd name="connsiteY9" fmla="*/ 470780 h 736194"/>
              <a:gd name="connsiteX10" fmla="*/ 46388 w 1060376"/>
              <a:gd name="connsiteY10" fmla="*/ 497940 h 736194"/>
              <a:gd name="connsiteX11" fmla="*/ 82602 w 1060376"/>
              <a:gd name="connsiteY11" fmla="*/ 552261 h 736194"/>
              <a:gd name="connsiteX12" fmla="*/ 100709 w 1060376"/>
              <a:gd name="connsiteY12" fmla="*/ 579421 h 736194"/>
              <a:gd name="connsiteX13" fmla="*/ 127869 w 1060376"/>
              <a:gd name="connsiteY13" fmla="*/ 597528 h 736194"/>
              <a:gd name="connsiteX14" fmla="*/ 145976 w 1060376"/>
              <a:gd name="connsiteY14" fmla="*/ 624689 h 736194"/>
              <a:gd name="connsiteX15" fmla="*/ 173137 w 1060376"/>
              <a:gd name="connsiteY15" fmla="*/ 633742 h 736194"/>
              <a:gd name="connsiteX16" fmla="*/ 209350 w 1060376"/>
              <a:gd name="connsiteY16" fmla="*/ 651849 h 736194"/>
              <a:gd name="connsiteX17" fmla="*/ 236511 w 1060376"/>
              <a:gd name="connsiteY17" fmla="*/ 669956 h 736194"/>
              <a:gd name="connsiteX18" fmla="*/ 354206 w 1060376"/>
              <a:gd name="connsiteY18" fmla="*/ 706170 h 736194"/>
              <a:gd name="connsiteX19" fmla="*/ 426634 w 1060376"/>
              <a:gd name="connsiteY19" fmla="*/ 715223 h 736194"/>
              <a:gd name="connsiteX20" fmla="*/ 553382 w 1060376"/>
              <a:gd name="connsiteY20" fmla="*/ 733330 h 736194"/>
              <a:gd name="connsiteX21" fmla="*/ 770665 w 1060376"/>
              <a:gd name="connsiteY21" fmla="*/ 724277 h 736194"/>
              <a:gd name="connsiteX22" fmla="*/ 824986 w 1060376"/>
              <a:gd name="connsiteY22" fmla="*/ 688063 h 736194"/>
              <a:gd name="connsiteX23" fmla="*/ 897414 w 1060376"/>
              <a:gd name="connsiteY23" fmla="*/ 642796 h 736194"/>
              <a:gd name="connsiteX24" fmla="*/ 924574 w 1060376"/>
              <a:gd name="connsiteY24" fmla="*/ 615635 h 736194"/>
              <a:gd name="connsiteX25" fmla="*/ 978895 w 1060376"/>
              <a:gd name="connsiteY25" fmla="*/ 525101 h 736194"/>
              <a:gd name="connsiteX26" fmla="*/ 1033216 w 1060376"/>
              <a:gd name="connsiteY26" fmla="*/ 452673 h 736194"/>
              <a:gd name="connsiteX27" fmla="*/ 1042269 w 1060376"/>
              <a:gd name="connsiteY27" fmla="*/ 416459 h 736194"/>
              <a:gd name="connsiteX28" fmla="*/ 1060376 w 1060376"/>
              <a:gd name="connsiteY28" fmla="*/ 325924 h 736194"/>
              <a:gd name="connsiteX29" fmla="*/ 1051323 w 1060376"/>
              <a:gd name="connsiteY29" fmla="*/ 190122 h 736194"/>
              <a:gd name="connsiteX30" fmla="*/ 1042269 w 1060376"/>
              <a:gd name="connsiteY30" fmla="*/ 162962 h 736194"/>
              <a:gd name="connsiteX31" fmla="*/ 1015109 w 1060376"/>
              <a:gd name="connsiteY31" fmla="*/ 144855 h 736194"/>
              <a:gd name="connsiteX32" fmla="*/ 951735 w 1060376"/>
              <a:gd name="connsiteY32" fmla="*/ 99588 h 736194"/>
              <a:gd name="connsiteX33" fmla="*/ 924574 w 1060376"/>
              <a:gd name="connsiteY33" fmla="*/ 90534 h 736194"/>
              <a:gd name="connsiteX34" fmla="*/ 770665 w 1060376"/>
              <a:gd name="connsiteY34" fmla="*/ 45267 h 736194"/>
              <a:gd name="connsiteX35" fmla="*/ 689184 w 1060376"/>
              <a:gd name="connsiteY35" fmla="*/ 18107 h 736194"/>
              <a:gd name="connsiteX36" fmla="*/ 643917 w 1060376"/>
              <a:gd name="connsiteY36" fmla="*/ 9053 h 736194"/>
              <a:gd name="connsiteX37" fmla="*/ 616756 w 1060376"/>
              <a:gd name="connsiteY37" fmla="*/ 0 h 736194"/>
              <a:gd name="connsiteX38" fmla="*/ 580542 w 1060376"/>
              <a:gd name="connsiteY38" fmla="*/ 18107 h 736194"/>
              <a:gd name="connsiteX39" fmla="*/ 553382 w 1060376"/>
              <a:gd name="connsiteY39" fmla="*/ 45267 h 736194"/>
              <a:gd name="connsiteX40" fmla="*/ 526222 w 1060376"/>
              <a:gd name="connsiteY40" fmla="*/ 81481 h 73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60376" h="736194">
                <a:moveTo>
                  <a:pt x="625810" y="45267"/>
                </a:moveTo>
                <a:cubicBezTo>
                  <a:pt x="616756" y="39231"/>
                  <a:pt x="609453" y="28456"/>
                  <a:pt x="598649" y="27160"/>
                </a:cubicBezTo>
                <a:cubicBezTo>
                  <a:pt x="449504" y="9263"/>
                  <a:pt x="418499" y="16522"/>
                  <a:pt x="290832" y="27160"/>
                </a:cubicBezTo>
                <a:cubicBezTo>
                  <a:pt x="278761" y="30178"/>
                  <a:pt x="264971" y="29311"/>
                  <a:pt x="254618" y="36213"/>
                </a:cubicBezTo>
                <a:cubicBezTo>
                  <a:pt x="211064" y="65249"/>
                  <a:pt x="268521" y="70111"/>
                  <a:pt x="200297" y="81481"/>
                </a:cubicBezTo>
                <a:cubicBezTo>
                  <a:pt x="158516" y="88444"/>
                  <a:pt x="115798" y="87516"/>
                  <a:pt x="73548" y="90534"/>
                </a:cubicBezTo>
                <a:cubicBezTo>
                  <a:pt x="64495" y="93552"/>
                  <a:pt x="53719" y="93479"/>
                  <a:pt x="46388" y="99588"/>
                </a:cubicBezTo>
                <a:cubicBezTo>
                  <a:pt x="26242" y="116377"/>
                  <a:pt x="12460" y="149337"/>
                  <a:pt x="1121" y="172015"/>
                </a:cubicBezTo>
                <a:cubicBezTo>
                  <a:pt x="4139" y="256514"/>
                  <a:pt x="0" y="341574"/>
                  <a:pt x="10174" y="425512"/>
                </a:cubicBezTo>
                <a:cubicBezTo>
                  <a:pt x="12291" y="442981"/>
                  <a:pt x="29465" y="455041"/>
                  <a:pt x="37335" y="470780"/>
                </a:cubicBezTo>
                <a:cubicBezTo>
                  <a:pt x="41603" y="479316"/>
                  <a:pt x="41754" y="489598"/>
                  <a:pt x="46388" y="497940"/>
                </a:cubicBezTo>
                <a:cubicBezTo>
                  <a:pt x="56956" y="516963"/>
                  <a:pt x="70531" y="534154"/>
                  <a:pt x="82602" y="552261"/>
                </a:cubicBezTo>
                <a:cubicBezTo>
                  <a:pt x="88638" y="561314"/>
                  <a:pt x="91656" y="573385"/>
                  <a:pt x="100709" y="579421"/>
                </a:cubicBezTo>
                <a:lnTo>
                  <a:pt x="127869" y="597528"/>
                </a:lnTo>
                <a:cubicBezTo>
                  <a:pt x="133905" y="606582"/>
                  <a:pt x="137479" y="617892"/>
                  <a:pt x="145976" y="624689"/>
                </a:cubicBezTo>
                <a:cubicBezTo>
                  <a:pt x="153428" y="630651"/>
                  <a:pt x="164365" y="629983"/>
                  <a:pt x="173137" y="633742"/>
                </a:cubicBezTo>
                <a:cubicBezTo>
                  <a:pt x="185542" y="639058"/>
                  <a:pt x="197632" y="645153"/>
                  <a:pt x="209350" y="651849"/>
                </a:cubicBezTo>
                <a:cubicBezTo>
                  <a:pt x="218797" y="657248"/>
                  <a:pt x="226467" y="665771"/>
                  <a:pt x="236511" y="669956"/>
                </a:cubicBezTo>
                <a:cubicBezTo>
                  <a:pt x="249615" y="675416"/>
                  <a:pt x="325066" y="701313"/>
                  <a:pt x="354206" y="706170"/>
                </a:cubicBezTo>
                <a:cubicBezTo>
                  <a:pt x="378205" y="710170"/>
                  <a:pt x="402527" y="711936"/>
                  <a:pt x="426634" y="715223"/>
                </a:cubicBezTo>
                <a:lnTo>
                  <a:pt x="553382" y="733330"/>
                </a:lnTo>
                <a:cubicBezTo>
                  <a:pt x="625810" y="730312"/>
                  <a:pt x="699161" y="736194"/>
                  <a:pt x="770665" y="724277"/>
                </a:cubicBezTo>
                <a:cubicBezTo>
                  <a:pt x="792131" y="720699"/>
                  <a:pt x="806325" y="699259"/>
                  <a:pt x="824986" y="688063"/>
                </a:cubicBezTo>
                <a:cubicBezTo>
                  <a:pt x="831293" y="684279"/>
                  <a:pt x="885473" y="652747"/>
                  <a:pt x="897414" y="642796"/>
                </a:cubicBezTo>
                <a:cubicBezTo>
                  <a:pt x="907250" y="634599"/>
                  <a:pt x="916377" y="625471"/>
                  <a:pt x="924574" y="615635"/>
                </a:cubicBezTo>
                <a:cubicBezTo>
                  <a:pt x="947518" y="588101"/>
                  <a:pt x="955951" y="552635"/>
                  <a:pt x="978895" y="525101"/>
                </a:cubicBezTo>
                <a:cubicBezTo>
                  <a:pt x="1035470" y="457210"/>
                  <a:pt x="976141" y="547796"/>
                  <a:pt x="1033216" y="452673"/>
                </a:cubicBezTo>
                <a:cubicBezTo>
                  <a:pt x="1036234" y="440602"/>
                  <a:pt x="1039662" y="428626"/>
                  <a:pt x="1042269" y="416459"/>
                </a:cubicBezTo>
                <a:cubicBezTo>
                  <a:pt x="1048717" y="386366"/>
                  <a:pt x="1060376" y="325924"/>
                  <a:pt x="1060376" y="325924"/>
                </a:cubicBezTo>
                <a:cubicBezTo>
                  <a:pt x="1057358" y="280657"/>
                  <a:pt x="1056333" y="235212"/>
                  <a:pt x="1051323" y="190122"/>
                </a:cubicBezTo>
                <a:cubicBezTo>
                  <a:pt x="1050269" y="180637"/>
                  <a:pt x="1048231" y="170414"/>
                  <a:pt x="1042269" y="162962"/>
                </a:cubicBezTo>
                <a:cubicBezTo>
                  <a:pt x="1035472" y="154466"/>
                  <a:pt x="1023963" y="151179"/>
                  <a:pt x="1015109" y="144855"/>
                </a:cubicBezTo>
                <a:cubicBezTo>
                  <a:pt x="1005545" y="138024"/>
                  <a:pt x="965955" y="106698"/>
                  <a:pt x="951735" y="99588"/>
                </a:cubicBezTo>
                <a:cubicBezTo>
                  <a:pt x="943199" y="95320"/>
                  <a:pt x="933481" y="93960"/>
                  <a:pt x="924574" y="90534"/>
                </a:cubicBezTo>
                <a:cubicBezTo>
                  <a:pt x="807205" y="45392"/>
                  <a:pt x="870825" y="59575"/>
                  <a:pt x="770665" y="45267"/>
                </a:cubicBezTo>
                <a:cubicBezTo>
                  <a:pt x="743505" y="36214"/>
                  <a:pt x="716712" y="25972"/>
                  <a:pt x="689184" y="18107"/>
                </a:cubicBezTo>
                <a:cubicBezTo>
                  <a:pt x="674388" y="13880"/>
                  <a:pt x="658845" y="12785"/>
                  <a:pt x="643917" y="9053"/>
                </a:cubicBezTo>
                <a:cubicBezTo>
                  <a:pt x="634659" y="6738"/>
                  <a:pt x="625810" y="3018"/>
                  <a:pt x="616756" y="0"/>
                </a:cubicBezTo>
                <a:cubicBezTo>
                  <a:pt x="604685" y="6036"/>
                  <a:pt x="591524" y="10263"/>
                  <a:pt x="580542" y="18107"/>
                </a:cubicBezTo>
                <a:cubicBezTo>
                  <a:pt x="570123" y="25549"/>
                  <a:pt x="561579" y="35431"/>
                  <a:pt x="553382" y="45267"/>
                </a:cubicBezTo>
                <a:cubicBezTo>
                  <a:pt x="502180" y="106709"/>
                  <a:pt x="555021" y="52679"/>
                  <a:pt x="526222" y="814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509760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Main Gods: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          Zeus, Poseidon, Hades:   3 brothers</a:t>
            </a:r>
          </a:p>
          <a:p>
            <a:r>
              <a:rPr lang="en-US" b="1" u="sng" dirty="0" smtClean="0"/>
              <a:t>Zeus</a:t>
            </a:r>
            <a:r>
              <a:rPr lang="en-US" dirty="0" smtClean="0"/>
              <a:t> (Jupiter): ruler of Mount Olympus and the gods; supreme ruler over the Earth and mortals</a:t>
            </a:r>
          </a:p>
          <a:p>
            <a:r>
              <a:rPr lang="en-US" b="1" u="sng" dirty="0" smtClean="0"/>
              <a:t>Poseidon</a:t>
            </a:r>
            <a:r>
              <a:rPr lang="en-US" dirty="0" smtClean="0"/>
              <a:t> (Neptune): ruler of the oceans, all waterways, and all living things under the sea</a:t>
            </a:r>
          </a:p>
          <a:p>
            <a:r>
              <a:rPr lang="en-US" b="1" u="sng" dirty="0" smtClean="0"/>
              <a:t>Hades</a:t>
            </a:r>
            <a:r>
              <a:rPr lang="en-US" dirty="0" smtClean="0"/>
              <a:t> (Pluto): ruler of the Underworld, also called Land of the Dead.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509760" cy="565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609600"/>
            <a:ext cx="9692640" cy="598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91540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991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284</Words>
  <Application>Microsoft Office PowerPoint</Application>
  <PresentationFormat>On-screen Show (4:3)</PresentationFormat>
  <Paragraphs>46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Adobe Garamond Pro Bold</vt:lpstr>
      <vt:lpstr>Arial</vt:lpstr>
      <vt:lpstr>Calibri</vt:lpstr>
      <vt:lpstr>Wingdings</vt:lpstr>
      <vt:lpstr>Office Theme</vt:lpstr>
      <vt:lpstr>An Introduction to…  Greek Mythology &amp;</vt:lpstr>
      <vt:lpstr>PowerPoint Presentation</vt:lpstr>
      <vt:lpstr>PowerPoint Presentation</vt:lpstr>
      <vt:lpstr>PowerPoint Presentation</vt:lpstr>
      <vt:lpstr>The 3 Main Gods: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The Epics</vt:lpstr>
      <vt:lpstr>The Odyssey:</vt:lpstr>
      <vt:lpstr>The Odyssey:</vt:lpstr>
      <vt:lpstr>Characteristics of an EPIC:</vt:lpstr>
      <vt:lpstr>Literary Devices in Homer’s Epics: (see p.751)</vt:lpstr>
      <vt:lpstr>F) Places in “The Odyssey”   We will use these maps as guides to help you learn about Odysseus’ adventures!     (See the maps below for details.)</vt:lpstr>
      <vt:lpstr>  </vt:lpstr>
      <vt:lpstr>PowerPoint Presentation</vt:lpstr>
    </vt:vector>
  </TitlesOfParts>
  <Company>RCPS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to…  Greek Mythology &amp;</dc:title>
  <dc:creator>sdevisser</dc:creator>
  <cp:lastModifiedBy>Lee Ann Patterson</cp:lastModifiedBy>
  <cp:revision>99</cp:revision>
  <dcterms:created xsi:type="dcterms:W3CDTF">2008-03-11T16:15:57Z</dcterms:created>
  <dcterms:modified xsi:type="dcterms:W3CDTF">2015-08-26T11:36:57Z</dcterms:modified>
</cp:coreProperties>
</file>