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57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3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5926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6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044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0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4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3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7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9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1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8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5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c2b-zhk1D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Test Prep – 10 minutes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Finish the practice EOC test we started on Monday if you did not finish.</a:t>
            </a:r>
            <a:endParaRPr lang="en-US" sz="2400" dirty="0"/>
          </a:p>
          <a:p>
            <a:r>
              <a:rPr lang="en-US" sz="2400" dirty="0" smtClean="0"/>
              <a:t>If you finished, work on some other activity on USA Test Prep.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74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24854"/>
            <a:ext cx="6347714" cy="11790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Revise the sentences to add verbal phrases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0631" y="1600200"/>
            <a:ext cx="4403557" cy="44411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Pharrell </a:t>
            </a:r>
            <a:r>
              <a:rPr lang="en-US" dirty="0" err="1"/>
              <a:t>Lanscilo</a:t>
            </a:r>
            <a:r>
              <a:rPr lang="en-US" dirty="0"/>
              <a:t> Williams is an American singer, rapper, and record producer. Williams and Chad Hugo make up the record production duo the </a:t>
            </a:r>
            <a:r>
              <a:rPr lang="en-US" dirty="0" err="1"/>
              <a:t>Neptunes</a:t>
            </a:r>
            <a:r>
              <a:rPr lang="en-US" dirty="0"/>
              <a:t>. They produce soul, hip hop and R&amp;B music. </a:t>
            </a:r>
            <a:r>
              <a:rPr lang="en-US" dirty="0" err="1"/>
              <a:t>Pharell</a:t>
            </a:r>
            <a:r>
              <a:rPr lang="en-US" dirty="0"/>
              <a:t> is also the lead vocalist and drummer of rock, funk and hip hop band N*E*R*D, which he formed with Hugo and childhood friend Shay Haley. He released his first single "</a:t>
            </a:r>
            <a:r>
              <a:rPr lang="en-US" dirty="0" err="1"/>
              <a:t>Frontin</a:t>
            </a:r>
            <a:r>
              <a:rPr lang="en-US" dirty="0"/>
              <a:t>'" in 2003 and followed up with his debut solo album </a:t>
            </a:r>
            <a:r>
              <a:rPr lang="en-US" i="1" dirty="0"/>
              <a:t>In My Mind </a:t>
            </a:r>
            <a:r>
              <a:rPr lang="en-US" dirty="0"/>
              <a:t>in 2006. His second album, </a:t>
            </a:r>
            <a:r>
              <a:rPr lang="en-US" i="1" dirty="0"/>
              <a:t>Girl</a:t>
            </a:r>
            <a:r>
              <a:rPr lang="en-US" dirty="0"/>
              <a:t>, was released on March 3, 2014. Girl was released after </a:t>
            </a:r>
            <a:r>
              <a:rPr lang="en-US" dirty="0" err="1"/>
              <a:t>Pharell’s</a:t>
            </a:r>
            <a:r>
              <a:rPr lang="en-US" dirty="0"/>
              <a:t> highly successful single, “Happy,” from the Despicable Me 2 soundtrack.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189" y="1600200"/>
            <a:ext cx="3007894" cy="4441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Although he is best known for </a:t>
            </a:r>
            <a:r>
              <a:rPr lang="en-US" u="sng" dirty="0"/>
              <a:t>producing records</a:t>
            </a:r>
            <a:r>
              <a:rPr lang="en-US" dirty="0"/>
              <a:t>, Pharrell is also an American singer and rapper. (gerund phrase).</a:t>
            </a:r>
          </a:p>
          <a:p>
            <a:r>
              <a:rPr lang="en-US" dirty="0"/>
              <a:t>Pharrell and Chad Hugo make up the record production duo “the </a:t>
            </a:r>
            <a:r>
              <a:rPr lang="en-US" dirty="0" err="1"/>
              <a:t>Neptunes</a:t>
            </a:r>
            <a:r>
              <a:rPr lang="en-US" dirty="0"/>
              <a:t>”. They collaborate </a:t>
            </a:r>
            <a:r>
              <a:rPr lang="en-US" u="sng" dirty="0"/>
              <a:t>to produce soul, hip-hop, and R&amp;B music.</a:t>
            </a:r>
            <a:r>
              <a:rPr lang="en-US" dirty="0"/>
              <a:t> (infinite phrase)</a:t>
            </a:r>
          </a:p>
          <a:p>
            <a:r>
              <a:rPr lang="en-US" dirty="0"/>
              <a:t>Pharrell is also the lead vocalist and drummer of the band N*E*R*D </a:t>
            </a:r>
            <a:r>
              <a:rPr lang="en-US" u="sng" dirty="0"/>
              <a:t>formed with Hugo and childhood friend Shay Haley.</a:t>
            </a:r>
            <a:r>
              <a:rPr lang="en-US" dirty="0"/>
              <a:t> (participial phrase)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Test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 to USA Test Prep and complete the assignment group titled “</a:t>
            </a:r>
            <a:r>
              <a:rPr lang="en-US" sz="2400" dirty="0" err="1" smtClean="0"/>
              <a:t>Verbals</a:t>
            </a:r>
            <a:r>
              <a:rPr lang="en-US" sz="2400" dirty="0" smtClean="0"/>
              <a:t>”.</a:t>
            </a:r>
          </a:p>
          <a:p>
            <a:pPr lvl="1"/>
            <a:r>
              <a:rPr lang="en-US" sz="2000" dirty="0" smtClean="0"/>
              <a:t>Be sure to complete all three parts.</a:t>
            </a:r>
          </a:p>
          <a:p>
            <a:pPr lvl="1"/>
            <a:r>
              <a:rPr lang="en-US" sz="2000" dirty="0" smtClean="0"/>
              <a:t>You have multiple chances to earn a 75 or higher. </a:t>
            </a:r>
          </a:p>
          <a:p>
            <a:r>
              <a:rPr lang="en-US" sz="2200" dirty="0" smtClean="0"/>
              <a:t>This is for a </a:t>
            </a:r>
            <a:r>
              <a:rPr lang="en-US" sz="2200" u="sng" dirty="0" smtClean="0"/>
              <a:t>grade!</a:t>
            </a:r>
            <a:endParaRPr lang="en-US" sz="2200" u="sng" dirty="0"/>
          </a:p>
        </p:txBody>
      </p:sp>
    </p:spTree>
    <p:extLst>
      <p:ext uri="{BB962C8B-B14F-4D97-AF65-F5344CB8AC3E}">
        <p14:creationId xmlns:p14="http://schemas.microsoft.com/office/powerpoint/2010/main" val="38748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Verbals</a:t>
            </a:r>
            <a:r>
              <a:rPr lang="en-US" dirty="0" smtClean="0"/>
              <a:t>: Participles, Gerunds, and Infinitives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100" b="1" dirty="0"/>
              <a:t>ELAGSE9L1b:Use various types of phrases…and clauses…to convey specific meanings and add variety and interest to writing or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1419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verbal?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15979"/>
            <a:ext cx="7018422" cy="4908883"/>
          </a:xfrm>
        </p:spPr>
        <p:txBody>
          <a:bodyPr>
            <a:noAutofit/>
          </a:bodyPr>
          <a:lstStyle/>
          <a:p>
            <a:r>
              <a:rPr lang="en-US" sz="2000" dirty="0" smtClean="0"/>
              <a:t>A verbal is a form of a verb that acts like another part of speech in a sentence. </a:t>
            </a:r>
          </a:p>
          <a:p>
            <a:r>
              <a:rPr lang="en-US" sz="2000" dirty="0" smtClean="0"/>
              <a:t>There are three types of </a:t>
            </a:r>
            <a:r>
              <a:rPr lang="en-US" sz="2000" dirty="0" err="1" smtClean="0"/>
              <a:t>verbals</a:t>
            </a:r>
            <a:endParaRPr lang="en-US" sz="2000" dirty="0" smtClean="0"/>
          </a:p>
          <a:p>
            <a:pPr lvl="1"/>
            <a:r>
              <a:rPr lang="en-US" sz="1800" dirty="0" smtClean="0"/>
              <a:t>Participles (present and past)</a:t>
            </a:r>
          </a:p>
          <a:p>
            <a:pPr lvl="1"/>
            <a:r>
              <a:rPr lang="en-US" sz="1800" dirty="0" smtClean="0"/>
              <a:t>Gerunds</a:t>
            </a:r>
          </a:p>
          <a:p>
            <a:pPr lvl="1"/>
            <a:r>
              <a:rPr lang="en-US" sz="1800" dirty="0" smtClean="0"/>
              <a:t>Infinitives </a:t>
            </a:r>
          </a:p>
          <a:p>
            <a:r>
              <a:rPr lang="en-US" sz="2000" dirty="0" smtClean="0"/>
              <a:t>A verbal phrase is when a type of verbal is used as the first word in a phrase rather than by it self. There are three types of verbal phrases</a:t>
            </a:r>
          </a:p>
          <a:p>
            <a:pPr lvl="1"/>
            <a:r>
              <a:rPr lang="en-US" sz="1800" dirty="0" smtClean="0"/>
              <a:t>Participial Phrases</a:t>
            </a:r>
          </a:p>
          <a:p>
            <a:pPr lvl="1"/>
            <a:r>
              <a:rPr lang="en-US" sz="1800" dirty="0" smtClean="0"/>
              <a:t>Gerund Phrases</a:t>
            </a:r>
          </a:p>
          <a:p>
            <a:pPr lvl="1"/>
            <a:r>
              <a:rPr lang="en-US" sz="1800" dirty="0" smtClean="0"/>
              <a:t>Infinitive Phrases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06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Participles and Participial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44579"/>
            <a:ext cx="6934946" cy="3691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Examples:</a:t>
            </a:r>
          </a:p>
          <a:p>
            <a:pPr marL="0" indent="0">
              <a:buNone/>
            </a:pPr>
            <a:r>
              <a:rPr lang="en-US" sz="1600" b="1" u="sng" dirty="0"/>
              <a:t>Participles</a:t>
            </a:r>
          </a:p>
          <a:p>
            <a:pPr>
              <a:buAutoNum type="arabicPeriod"/>
            </a:pPr>
            <a:r>
              <a:rPr lang="en-US" sz="1600" dirty="0"/>
              <a:t>The </a:t>
            </a:r>
            <a:r>
              <a:rPr lang="en-US" sz="1600" b="1" i="1" dirty="0">
                <a:solidFill>
                  <a:srgbClr val="0070C0"/>
                </a:solidFill>
              </a:rPr>
              <a:t>confusing</a:t>
            </a:r>
            <a:r>
              <a:rPr lang="en-US" sz="1600" dirty="0"/>
              <a:t> rules baffled him.  (present participle)</a:t>
            </a:r>
          </a:p>
          <a:p>
            <a:pPr>
              <a:buAutoNum type="arabicPeriod"/>
            </a:pPr>
            <a:r>
              <a:rPr lang="en-US" sz="1600" dirty="0"/>
              <a:t>The </a:t>
            </a:r>
            <a:r>
              <a:rPr lang="en-US" sz="1600" b="1" i="1" dirty="0">
                <a:solidFill>
                  <a:srgbClr val="0070C0"/>
                </a:solidFill>
              </a:rPr>
              <a:t>confused</a:t>
            </a:r>
            <a:r>
              <a:rPr lang="en-US" sz="1600" dirty="0"/>
              <a:t> team played badly   (past participle)</a:t>
            </a:r>
          </a:p>
          <a:p>
            <a:pPr>
              <a:buAutoNum type="arabicPeriod"/>
            </a:pPr>
            <a:endParaRPr lang="en-US" sz="1600" dirty="0"/>
          </a:p>
          <a:p>
            <a:pPr marL="0" indent="0">
              <a:buNone/>
            </a:pPr>
            <a:r>
              <a:rPr lang="en-US" sz="1600" b="1" u="sng" dirty="0"/>
              <a:t>Participial  phrases</a:t>
            </a:r>
          </a:p>
          <a:p>
            <a:pPr marL="0" indent="0">
              <a:buNone/>
            </a:pPr>
            <a:r>
              <a:rPr lang="en-US" sz="1600" dirty="0"/>
              <a:t>1. </a:t>
            </a:r>
            <a:r>
              <a:rPr lang="en-US" sz="1600" b="1" i="1" dirty="0">
                <a:solidFill>
                  <a:srgbClr val="0070C0"/>
                </a:solidFill>
              </a:rPr>
              <a:t>Confused by  the rules</a:t>
            </a:r>
            <a:r>
              <a:rPr lang="en-US" sz="1600" dirty="0"/>
              <a:t>, the man was baffled at how to play the game.</a:t>
            </a:r>
          </a:p>
          <a:p>
            <a:pPr marL="0" indent="0">
              <a:buNone/>
            </a:pPr>
            <a:r>
              <a:rPr lang="en-US" sz="1600" dirty="0"/>
              <a:t>2. The team played badly, </a:t>
            </a:r>
            <a:r>
              <a:rPr lang="en-US" sz="1600" b="1" i="1" dirty="0">
                <a:solidFill>
                  <a:srgbClr val="0070C0"/>
                </a:solidFill>
              </a:rPr>
              <a:t>confusing the new plays the coach had given them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Your Turn: Use the word </a:t>
            </a:r>
            <a:r>
              <a:rPr lang="en-US" sz="2000" b="1" i="1" dirty="0">
                <a:solidFill>
                  <a:srgbClr val="0070C0"/>
                </a:solidFill>
              </a:rPr>
              <a:t>satisfy </a:t>
            </a:r>
            <a:r>
              <a:rPr lang="en-US" sz="2000" b="1" dirty="0">
                <a:solidFill>
                  <a:schemeClr val="tx1"/>
                </a:solidFill>
              </a:rPr>
              <a:t>as a participle and in a participial phrase.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751096" y="1491916"/>
            <a:ext cx="3235388" cy="15318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290322" y="1822118"/>
            <a:ext cx="2329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THINK: How is it formed? As what part of speech does it function or act like? </a:t>
            </a:r>
          </a:p>
        </p:txBody>
      </p:sp>
    </p:spTree>
    <p:extLst>
      <p:ext uri="{BB962C8B-B14F-4D97-AF65-F5344CB8AC3E}">
        <p14:creationId xmlns:p14="http://schemas.microsoft.com/office/powerpoint/2010/main" val="25969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Gerunds and Gerund 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00250"/>
            <a:ext cx="6877538" cy="37982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Examples: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Gerund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i="1" dirty="0">
                <a:solidFill>
                  <a:srgbClr val="0070C0"/>
                </a:solidFill>
              </a:rPr>
              <a:t>Pitching</a:t>
            </a:r>
            <a:r>
              <a:rPr lang="en-US" sz="2000" dirty="0"/>
              <a:t> was difficult for Maria.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Gerund Phrase</a:t>
            </a:r>
          </a:p>
          <a:p>
            <a:pPr marL="0" indent="0">
              <a:buNone/>
            </a:pPr>
            <a:r>
              <a:rPr lang="en-US" sz="2000" dirty="0"/>
              <a:t>Maria did not like </a:t>
            </a:r>
            <a:r>
              <a:rPr lang="en-US" sz="2000" b="1" i="1" dirty="0">
                <a:solidFill>
                  <a:srgbClr val="0070C0"/>
                </a:solidFill>
              </a:rPr>
              <a:t>pitching in her softball games. </a:t>
            </a:r>
          </a:p>
          <a:p>
            <a:pPr marL="0" indent="0">
              <a:buNone/>
            </a:pPr>
            <a:endParaRPr lang="en-US" sz="20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Your Turn: Use the word </a:t>
            </a:r>
            <a:r>
              <a:rPr lang="en-US" sz="2000" b="1" i="1" dirty="0">
                <a:solidFill>
                  <a:srgbClr val="0070C0"/>
                </a:solidFill>
              </a:rPr>
              <a:t>swim </a:t>
            </a:r>
            <a:r>
              <a:rPr lang="en-US" sz="2000" b="1" dirty="0">
                <a:solidFill>
                  <a:schemeClr val="tx1"/>
                </a:solidFill>
              </a:rPr>
              <a:t>as a gerund and in a gerund phrase. </a:t>
            </a:r>
          </a:p>
          <a:p>
            <a:pPr marL="0" indent="0">
              <a:buNone/>
            </a:pPr>
            <a:endParaRPr lang="en-US" sz="2000" b="1" i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417" y="1930400"/>
            <a:ext cx="2908044" cy="15317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81953" y="2142782"/>
            <a:ext cx="2303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THINK: How is it formed? As what part of speech does it function or act like? </a:t>
            </a:r>
          </a:p>
        </p:txBody>
      </p:sp>
    </p:spTree>
    <p:extLst>
      <p:ext uri="{BB962C8B-B14F-4D97-AF65-F5344CB8AC3E}">
        <p14:creationId xmlns:p14="http://schemas.microsoft.com/office/powerpoint/2010/main" val="20538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Infinitives and Infinitive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93277"/>
            <a:ext cx="7440246" cy="3799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Examples: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/>
              <a:t>Infinitive</a:t>
            </a:r>
          </a:p>
          <a:p>
            <a:pPr marL="0" indent="0">
              <a:buNone/>
            </a:pPr>
            <a:r>
              <a:rPr lang="en-US" sz="1800" dirty="0"/>
              <a:t>Kim needs </a:t>
            </a:r>
            <a:r>
              <a:rPr lang="en-US" sz="1800" b="1" i="1" dirty="0">
                <a:solidFill>
                  <a:srgbClr val="0070C0"/>
                </a:solidFill>
              </a:rPr>
              <a:t>to practice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/>
              <a:t>Infinitive Phrase</a:t>
            </a:r>
          </a:p>
          <a:p>
            <a:pPr marL="0" indent="0">
              <a:buNone/>
            </a:pPr>
            <a:r>
              <a:rPr lang="en-US" sz="1800" dirty="0"/>
              <a:t>Kim will stay after school </a:t>
            </a:r>
            <a:r>
              <a:rPr lang="en-US" sz="1800" b="1" i="1" dirty="0">
                <a:solidFill>
                  <a:srgbClr val="0070C0"/>
                </a:solidFill>
              </a:rPr>
              <a:t>to practice for her upcoming dance recital. </a:t>
            </a:r>
          </a:p>
          <a:p>
            <a:pPr marL="0" indent="0">
              <a:buNone/>
            </a:pPr>
            <a:endParaRPr lang="en-US" sz="1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Your Turn: Use the word </a:t>
            </a:r>
            <a:r>
              <a:rPr lang="en-US" sz="1800" b="1" i="1" dirty="0">
                <a:solidFill>
                  <a:srgbClr val="0070C0"/>
                </a:solidFill>
              </a:rPr>
              <a:t>teach </a:t>
            </a:r>
            <a:r>
              <a:rPr lang="en-US" sz="1800" b="1" dirty="0">
                <a:solidFill>
                  <a:schemeClr val="tx1"/>
                </a:solidFill>
              </a:rPr>
              <a:t>as an infinitive and in an infinitive phrase. </a:t>
            </a:r>
          </a:p>
          <a:p>
            <a:pPr marL="0" indent="0">
              <a:buNone/>
            </a:pPr>
            <a:endParaRPr lang="en-US" sz="1800" b="1" i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578" y="1893277"/>
            <a:ext cx="3733503" cy="19665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3804" y="2465220"/>
            <a:ext cx="37806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THINK: How is it formed? As what part of speech does it function or act like? </a:t>
            </a:r>
          </a:p>
        </p:txBody>
      </p:sp>
    </p:spTree>
    <p:extLst>
      <p:ext uri="{BB962C8B-B14F-4D97-AF65-F5344CB8AC3E}">
        <p14:creationId xmlns:p14="http://schemas.microsoft.com/office/powerpoint/2010/main" val="464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03947"/>
            <a:ext cx="7879861" cy="3884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Create an anchor chart for one of the three types of </a:t>
            </a:r>
            <a:r>
              <a:rPr lang="en-US" dirty="0" err="1"/>
              <a:t>verbals</a:t>
            </a:r>
            <a:r>
              <a:rPr lang="en-US" dirty="0"/>
              <a:t>.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dirty="0"/>
              <a:t>Participles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dirty="0"/>
              <a:t>Infinitives</a:t>
            </a:r>
          </a:p>
          <a:p>
            <a:pPr marL="642938" lvl="1" indent="-342900">
              <a:buFont typeface="+mj-lt"/>
              <a:buAutoNum type="arabicPeriod"/>
            </a:pPr>
            <a:r>
              <a:rPr lang="en-US" dirty="0"/>
              <a:t>Gerunds</a:t>
            </a:r>
          </a:p>
          <a:p>
            <a:pPr marL="0" indent="0">
              <a:buNone/>
            </a:pPr>
            <a:r>
              <a:rPr lang="en-US" dirty="0"/>
              <a:t>Your chart should include: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Name of the verbal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How it is formed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What part of speech it functions as  (i.e., noun, adjective,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sample sentence that uses it used by itself and a phrase (You will need two sentences here).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dirty="0" err="1"/>
              <a:t>youtube</a:t>
            </a:r>
            <a:r>
              <a:rPr lang="en-US" dirty="0"/>
              <a:t> clip below and information  from  this power point to help you create your chart.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https://youtu.be/8c2b-zhk1DQ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25917" cy="1320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Revise sentences from the paragraph below by adding at least one participial phrase, one gerund phrase, and one infinitive phrase. Label and identify 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526632"/>
            <a:ext cx="6994359" cy="3514731"/>
          </a:xfrm>
        </p:spPr>
        <p:txBody>
          <a:bodyPr>
            <a:noAutofit/>
          </a:bodyPr>
          <a:lstStyle/>
          <a:p>
            <a:r>
              <a:rPr lang="en-US" sz="2000" dirty="0"/>
              <a:t>Pharrell </a:t>
            </a:r>
            <a:r>
              <a:rPr lang="en-US" sz="2000" dirty="0" err="1"/>
              <a:t>Lanscilo</a:t>
            </a:r>
            <a:r>
              <a:rPr lang="en-US" sz="2000" dirty="0"/>
              <a:t> Williams is an American singer, rapper, and record producer. Williams and Chad Hugo make up the record production duo the </a:t>
            </a:r>
            <a:r>
              <a:rPr lang="en-US" sz="2000" dirty="0" err="1"/>
              <a:t>Neptunes</a:t>
            </a:r>
            <a:r>
              <a:rPr lang="en-US" sz="2000" dirty="0"/>
              <a:t>. They produce soul, hip hop and R&amp;B music. </a:t>
            </a:r>
            <a:r>
              <a:rPr lang="en-US" sz="2000" dirty="0" err="1"/>
              <a:t>Pharell</a:t>
            </a:r>
            <a:r>
              <a:rPr lang="en-US" sz="2000" dirty="0"/>
              <a:t> is also the lead vocalist and drummer of rock, funk and hip hop band N*E*R*D, which he formed with Hugo and childhood friend Shay Haley. He released his first single "</a:t>
            </a:r>
            <a:r>
              <a:rPr lang="en-US" sz="2000" dirty="0" err="1"/>
              <a:t>Frontin</a:t>
            </a:r>
            <a:r>
              <a:rPr lang="en-US" sz="2000" dirty="0"/>
              <a:t>'" in 2003 and followed up with his debut solo album </a:t>
            </a:r>
            <a:r>
              <a:rPr lang="en-US" sz="2000" i="1" dirty="0"/>
              <a:t>In My Mind </a:t>
            </a:r>
            <a:r>
              <a:rPr lang="en-US" sz="2000" dirty="0"/>
              <a:t>in 2006. His second album, </a:t>
            </a:r>
            <a:r>
              <a:rPr lang="en-US" sz="2000" i="1" dirty="0"/>
              <a:t>Girl</a:t>
            </a:r>
            <a:r>
              <a:rPr lang="en-US" sz="2000" dirty="0"/>
              <a:t>, was released on March 3, 2014. Girl was released after </a:t>
            </a:r>
            <a:r>
              <a:rPr lang="en-US" sz="2000" dirty="0" err="1"/>
              <a:t>Pharell’s</a:t>
            </a:r>
            <a:r>
              <a:rPr lang="en-US" sz="2000" dirty="0"/>
              <a:t> highly successful single, “Happy,” from the Despicable Me 2 soundtrack. </a:t>
            </a:r>
          </a:p>
        </p:txBody>
      </p:sp>
    </p:spTree>
    <p:extLst>
      <p:ext uri="{BB962C8B-B14F-4D97-AF65-F5344CB8AC3E}">
        <p14:creationId xmlns:p14="http://schemas.microsoft.com/office/powerpoint/2010/main" val="5768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he is best known for </a:t>
            </a:r>
            <a:r>
              <a:rPr lang="en-US" u="sng" dirty="0"/>
              <a:t>producing records</a:t>
            </a:r>
            <a:r>
              <a:rPr lang="en-US" dirty="0"/>
              <a:t>, Pharrell is also an American singer and rapper. (gerund phrase).</a:t>
            </a:r>
          </a:p>
          <a:p>
            <a:r>
              <a:rPr lang="en-US" dirty="0"/>
              <a:t>Pharrell and Chad Hugo make up the record production duo “the </a:t>
            </a:r>
            <a:r>
              <a:rPr lang="en-US" dirty="0" err="1"/>
              <a:t>Neptunes</a:t>
            </a:r>
            <a:r>
              <a:rPr lang="en-US" dirty="0"/>
              <a:t>”. They collaborate </a:t>
            </a:r>
            <a:r>
              <a:rPr lang="en-US" u="sng" dirty="0"/>
              <a:t>to produce soul, hip-hop, and R&amp;B music.</a:t>
            </a:r>
            <a:r>
              <a:rPr lang="en-US" dirty="0"/>
              <a:t> (infinite phrase)</a:t>
            </a:r>
          </a:p>
          <a:p>
            <a:r>
              <a:rPr lang="en-US" dirty="0"/>
              <a:t>Pharrell is also the lead vocalist and drummer of the band N*E*R*D </a:t>
            </a:r>
            <a:r>
              <a:rPr lang="en-US" u="sng" dirty="0"/>
              <a:t>formed with Hugo and childhood friend Shay Haley.</a:t>
            </a:r>
            <a:r>
              <a:rPr lang="en-US" dirty="0"/>
              <a:t> (participial phrase)</a:t>
            </a:r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754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923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USA Test Prep – 10 minutes</vt:lpstr>
      <vt:lpstr>Verbals: Participles, Gerunds, and Infinitives</vt:lpstr>
      <vt:lpstr>What is a verbal?</vt:lpstr>
      <vt:lpstr>Participles and Participial Phrases</vt:lpstr>
      <vt:lpstr>Gerunds and Gerund  Phrases</vt:lpstr>
      <vt:lpstr>Infinitives and Infinitive Phrases</vt:lpstr>
      <vt:lpstr>Anchor Charts</vt:lpstr>
      <vt:lpstr>Revise sentences from the paragraph below by adding at least one participial phrase, one gerund phrase, and one infinitive phrase. Label and identify each</vt:lpstr>
      <vt:lpstr>Sample Revision </vt:lpstr>
      <vt:lpstr>Revise the sentences to add verbal phrases</vt:lpstr>
      <vt:lpstr>USA Test Prep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Verbals: Participles, Gerunds, and Infinitives</dc:title>
  <dc:creator>Erika Tucker</dc:creator>
  <cp:lastModifiedBy>Lee Ann Patterson</cp:lastModifiedBy>
  <cp:revision>23</cp:revision>
  <dcterms:created xsi:type="dcterms:W3CDTF">2016-04-12T04:22:09Z</dcterms:created>
  <dcterms:modified xsi:type="dcterms:W3CDTF">2016-04-13T14:29:18Z</dcterms:modified>
</cp:coreProperties>
</file>