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860498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356558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8735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2680753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1958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3764434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875081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422030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3139155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B6254-0264-440B-A6A1-619A97A79328}"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195389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9B6254-0264-440B-A6A1-619A97A79328}" type="datetimeFigureOut">
              <a:rPr lang="en-US" smtClean="0"/>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104362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9B6254-0264-440B-A6A1-619A97A79328}" type="datetimeFigureOut">
              <a:rPr lang="en-US" smtClean="0"/>
              <a:t>8/21/2015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340039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9B6254-0264-440B-A6A1-619A97A79328}" type="datetimeFigureOut">
              <a:rPr lang="en-US" smtClean="0"/>
              <a:t>8/21/2015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261894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B6254-0264-440B-A6A1-619A97A79328}" type="datetimeFigureOut">
              <a:rPr lang="en-US" smtClean="0"/>
              <a:t>8/21/2015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31978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9B6254-0264-440B-A6A1-619A97A79328}" type="datetimeFigureOut">
              <a:rPr lang="en-US" smtClean="0"/>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127271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9B6254-0264-440B-A6A1-619A97A79328}" type="datetimeFigureOut">
              <a:rPr lang="en-US" smtClean="0"/>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06E9C-DB4C-4F9D-A144-A24A4432F250}" type="slidenum">
              <a:rPr lang="en-US" smtClean="0"/>
              <a:t>‹#›</a:t>
            </a:fld>
            <a:endParaRPr lang="en-US"/>
          </a:p>
        </p:txBody>
      </p:sp>
    </p:spTree>
    <p:extLst>
      <p:ext uri="{BB962C8B-B14F-4D97-AF65-F5344CB8AC3E}">
        <p14:creationId xmlns:p14="http://schemas.microsoft.com/office/powerpoint/2010/main" val="193304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9B6254-0264-440B-A6A1-619A97A79328}" type="datetimeFigureOut">
              <a:rPr lang="en-US" smtClean="0"/>
              <a:t>8/21/2015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E706E9C-DB4C-4F9D-A144-A24A4432F250}" type="slidenum">
              <a:rPr lang="en-US" smtClean="0"/>
              <a:t>‹#›</a:t>
            </a:fld>
            <a:endParaRPr lang="en-US"/>
          </a:p>
        </p:txBody>
      </p:sp>
    </p:spTree>
    <p:extLst>
      <p:ext uri="{BB962C8B-B14F-4D97-AF65-F5344CB8AC3E}">
        <p14:creationId xmlns:p14="http://schemas.microsoft.com/office/powerpoint/2010/main" val="1761694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wl.english.purdue.edu/owl/resource/627/0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b="1" dirty="0"/>
              <a:t>Parallel Structure</a:t>
            </a:r>
            <a:r>
              <a:rPr lang="en-US" sz="5400" dirty="0"/>
              <a:t/>
            </a:r>
            <a:br>
              <a:rPr lang="en-US" sz="5400" dirty="0"/>
            </a:br>
            <a:endParaRPr lang="en-US" sz="54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9446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381000" y="1295400"/>
            <a:ext cx="6934200" cy="4745963"/>
          </a:xfrm>
        </p:spPr>
        <p:txBody>
          <a:bodyPr>
            <a:noAutofit/>
          </a:bodyPr>
          <a:lstStyle/>
          <a:p>
            <a:r>
              <a:rPr lang="en-US" sz="2000" dirty="0" smtClean="0"/>
              <a:t>Not Parallel: </a:t>
            </a:r>
            <a:br>
              <a:rPr lang="en-US" sz="2000" dirty="0" smtClean="0"/>
            </a:br>
            <a:r>
              <a:rPr lang="en-US" sz="2000" dirty="0" smtClean="0"/>
              <a:t>The coach told the players that they should get a lot of sleep, that they should not eat too much, and to do some warm-up exercises before the game.</a:t>
            </a:r>
          </a:p>
          <a:p>
            <a:endParaRPr lang="en-US" sz="2000" dirty="0" smtClean="0"/>
          </a:p>
          <a:p>
            <a:r>
              <a:rPr lang="en-US" sz="2000" dirty="0" smtClean="0"/>
              <a:t>Parallel: </a:t>
            </a:r>
            <a:br>
              <a:rPr lang="en-US" sz="2000" dirty="0" smtClean="0"/>
            </a:br>
            <a:r>
              <a:rPr lang="en-US" sz="2000" dirty="0" smtClean="0"/>
              <a:t>The coach told the players that they should get a lot of sleep, that they should not eat too much, and that they should do some warm-up exercises before the game.</a:t>
            </a:r>
          </a:p>
          <a:p>
            <a:pPr marL="0" indent="0">
              <a:buNone/>
            </a:pPr>
            <a:r>
              <a:rPr lang="en-US" sz="2000" dirty="0" smtClean="0"/>
              <a:t>				— or —</a:t>
            </a:r>
          </a:p>
          <a:p>
            <a:r>
              <a:rPr lang="en-US" sz="2000" dirty="0" smtClean="0"/>
              <a:t>Parallel: </a:t>
            </a:r>
            <a:br>
              <a:rPr lang="en-US" sz="2000" dirty="0" smtClean="0"/>
            </a:br>
            <a:r>
              <a:rPr lang="en-US" sz="2000" dirty="0" smtClean="0"/>
              <a:t>The coach told the players that they should get a lot of sleep, not eat too much, and do some warm-up exercises before the game.</a:t>
            </a:r>
            <a:endParaRPr lang="en-US" sz="2000" dirty="0"/>
          </a:p>
        </p:txBody>
      </p:sp>
    </p:spTree>
    <p:extLst>
      <p:ext uri="{BB962C8B-B14F-4D97-AF65-F5344CB8AC3E}">
        <p14:creationId xmlns:p14="http://schemas.microsoft.com/office/powerpoint/2010/main" val="3683742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609599" y="1524000"/>
            <a:ext cx="6347714" cy="4517363"/>
          </a:xfrm>
        </p:spPr>
        <p:txBody>
          <a:bodyPr>
            <a:noAutofit/>
          </a:bodyPr>
          <a:lstStyle/>
          <a:p>
            <a:r>
              <a:rPr lang="en-US" sz="2400" dirty="0" smtClean="0"/>
              <a:t>Not Parallel: </a:t>
            </a:r>
            <a:br>
              <a:rPr lang="en-US" sz="2400" dirty="0" smtClean="0"/>
            </a:br>
            <a:r>
              <a:rPr lang="en-US" sz="2400" dirty="0" smtClean="0"/>
              <a:t>The salesman expected that he would present his product at the meeting, that there would be time for him to show his slide presentation, and that questions would be asked by prospective buyers. (passive)</a:t>
            </a:r>
          </a:p>
          <a:p>
            <a:r>
              <a:rPr lang="en-US" sz="2400" dirty="0" smtClean="0"/>
              <a:t>Parallel: </a:t>
            </a:r>
            <a:br>
              <a:rPr lang="en-US" sz="2400" dirty="0" smtClean="0"/>
            </a:br>
            <a:r>
              <a:rPr lang="en-US" sz="2400" dirty="0" smtClean="0"/>
              <a:t>The salesman expected that he would present his product at the meeting, that there would be time for him to show his slide presentation, and that prospective buyers would ask him questions.</a:t>
            </a:r>
            <a:endParaRPr lang="en-US" sz="2400" dirty="0"/>
          </a:p>
        </p:txBody>
      </p:sp>
    </p:spTree>
    <p:extLst>
      <p:ext uri="{BB962C8B-B14F-4D97-AF65-F5344CB8AC3E}">
        <p14:creationId xmlns:p14="http://schemas.microsoft.com/office/powerpoint/2010/main" val="1192913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lists after a colon</a:t>
            </a:r>
            <a:endParaRPr lang="en-US" dirty="0"/>
          </a:p>
        </p:txBody>
      </p:sp>
      <p:sp>
        <p:nvSpPr>
          <p:cNvPr id="3" name="Content Placeholder 2"/>
          <p:cNvSpPr>
            <a:spLocks noGrp="1"/>
          </p:cNvSpPr>
          <p:nvPr>
            <p:ph idx="1"/>
          </p:nvPr>
        </p:nvSpPr>
        <p:spPr>
          <a:xfrm>
            <a:off x="609599" y="1371600"/>
            <a:ext cx="6347714" cy="4669763"/>
          </a:xfrm>
        </p:spPr>
        <p:txBody>
          <a:bodyPr>
            <a:noAutofit/>
          </a:bodyPr>
          <a:lstStyle/>
          <a:p>
            <a:r>
              <a:rPr lang="en-US" sz="2400" dirty="0" smtClean="0"/>
              <a:t>*Be sure to keep all the elements in a list in the same form!</a:t>
            </a:r>
          </a:p>
          <a:p>
            <a:r>
              <a:rPr lang="en-US" sz="2400" dirty="0" smtClean="0"/>
              <a:t>Example 1</a:t>
            </a:r>
          </a:p>
          <a:p>
            <a:r>
              <a:rPr lang="en-US" sz="2400" dirty="0" smtClean="0"/>
              <a:t>Not Parallel: </a:t>
            </a:r>
            <a:br>
              <a:rPr lang="en-US" sz="2400" dirty="0" smtClean="0"/>
            </a:br>
            <a:r>
              <a:rPr lang="en-US" sz="2400" dirty="0" smtClean="0"/>
              <a:t>The dictionary can be used for these purposes: to find word meanings, pronunciations, correct spellings, and looking up irregular verbs.</a:t>
            </a:r>
          </a:p>
          <a:p>
            <a:r>
              <a:rPr lang="en-US" sz="2400" dirty="0" smtClean="0"/>
              <a:t>Parallel: </a:t>
            </a:r>
            <a:br>
              <a:rPr lang="en-US" sz="2400" dirty="0" smtClean="0"/>
            </a:br>
            <a:r>
              <a:rPr lang="en-US" sz="2400" dirty="0" smtClean="0"/>
              <a:t>The dictionary can be used for these purposes: to find word meanings, pronunciations, correct spellings, and irregular verbs.</a:t>
            </a:r>
          </a:p>
          <a:p>
            <a:endParaRPr lang="en-US" sz="2400" dirty="0"/>
          </a:p>
        </p:txBody>
      </p:sp>
    </p:spTree>
    <p:extLst>
      <p:ext uri="{BB962C8B-B14F-4D97-AF65-F5344CB8AC3E}">
        <p14:creationId xmlns:p14="http://schemas.microsoft.com/office/powerpoint/2010/main" val="3437293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Homework</a:t>
            </a:r>
            <a:endParaRPr lang="en-US" sz="4000" dirty="0"/>
          </a:p>
        </p:txBody>
      </p:sp>
      <p:sp>
        <p:nvSpPr>
          <p:cNvPr id="3" name="Content Placeholder 2"/>
          <p:cNvSpPr>
            <a:spLocks noGrp="1"/>
          </p:cNvSpPr>
          <p:nvPr>
            <p:ph idx="1"/>
          </p:nvPr>
        </p:nvSpPr>
        <p:spPr/>
        <p:txBody>
          <a:bodyPr>
            <a:normAutofit/>
          </a:bodyPr>
          <a:lstStyle/>
          <a:p>
            <a:r>
              <a:rPr lang="en-US" sz="2400" dirty="0" smtClean="0"/>
              <a:t>Complete both sides of the worksheet on Parallel Structure</a:t>
            </a:r>
          </a:p>
          <a:p>
            <a:r>
              <a:rPr lang="en-US" sz="2400" dirty="0" smtClean="0"/>
              <a:t>This will be due Aug. 26/27 along with several other exercises we will give out this week and next. </a:t>
            </a:r>
          </a:p>
          <a:p>
            <a:r>
              <a:rPr lang="en-US" sz="2400" dirty="0" smtClean="0"/>
              <a:t>Don’t forget Summer Reading test is this Wednesday/Thursday, Aug. 19/20. You must take it unless you’ve made previous arrangements per the district policy. </a:t>
            </a:r>
            <a:endParaRPr lang="en-US" sz="2400" dirty="0"/>
          </a:p>
        </p:txBody>
      </p:sp>
    </p:spTree>
    <p:extLst>
      <p:ext uri="{BB962C8B-B14F-4D97-AF65-F5344CB8AC3E}">
        <p14:creationId xmlns:p14="http://schemas.microsoft.com/office/powerpoint/2010/main" val="3900289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5218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Parallel Structure</a:t>
            </a:r>
            <a:endParaRPr lang="en-US" dirty="0"/>
          </a:p>
        </p:txBody>
      </p:sp>
      <p:sp>
        <p:nvSpPr>
          <p:cNvPr id="3" name="Content Placeholder 2"/>
          <p:cNvSpPr>
            <a:spLocks noGrp="1"/>
          </p:cNvSpPr>
          <p:nvPr>
            <p:ph idx="1"/>
          </p:nvPr>
        </p:nvSpPr>
        <p:spPr>
          <a:xfrm>
            <a:off x="609599" y="1828800"/>
            <a:ext cx="6347714" cy="4212563"/>
          </a:xfrm>
        </p:spPr>
        <p:txBody>
          <a:bodyPr>
            <a:noAutofit/>
          </a:bodyPr>
          <a:lstStyle/>
          <a:p>
            <a:r>
              <a:rPr lang="en-US" sz="2800" dirty="0" smtClean="0"/>
              <a:t>using the same pattern of words to show that two or more ideas have the same level of importance. </a:t>
            </a:r>
          </a:p>
          <a:p>
            <a:r>
              <a:rPr lang="en-US" sz="2800" dirty="0" smtClean="0"/>
              <a:t>This can happen at the word, phrase, or clause level. </a:t>
            </a:r>
          </a:p>
          <a:p>
            <a:r>
              <a:rPr lang="en-US" sz="2800" dirty="0" smtClean="0"/>
              <a:t>The usual way to join parallel structures is with the use of coordinating conjunctions such as "and" or "or."</a:t>
            </a:r>
          </a:p>
        </p:txBody>
      </p:sp>
    </p:spTree>
    <p:extLst>
      <p:ext uri="{BB962C8B-B14F-4D97-AF65-F5344CB8AC3E}">
        <p14:creationId xmlns:p14="http://schemas.microsoft.com/office/powerpoint/2010/main" val="410744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Parallel Structure – other ways to join</a:t>
            </a:r>
            <a:endParaRPr lang="en-US" dirty="0"/>
          </a:p>
        </p:txBody>
      </p:sp>
      <p:sp>
        <p:nvSpPr>
          <p:cNvPr id="3" name="Content Placeholder 2"/>
          <p:cNvSpPr>
            <a:spLocks noGrp="1"/>
          </p:cNvSpPr>
          <p:nvPr>
            <p:ph idx="1"/>
          </p:nvPr>
        </p:nvSpPr>
        <p:spPr/>
        <p:txBody>
          <a:bodyPr>
            <a:normAutofit/>
          </a:bodyPr>
          <a:lstStyle/>
          <a:p>
            <a:r>
              <a:rPr lang="en-US" sz="3200" dirty="0" smtClean="0"/>
              <a:t>With the </a:t>
            </a:r>
            <a:r>
              <a:rPr lang="en-US" sz="3200" dirty="0" smtClean="0">
                <a:hlinkClick r:id="rId2"/>
              </a:rPr>
              <a:t>-</a:t>
            </a:r>
            <a:r>
              <a:rPr lang="en-US" sz="3200" dirty="0" err="1" smtClean="0">
                <a:hlinkClick r:id="rId2"/>
              </a:rPr>
              <a:t>ing</a:t>
            </a:r>
            <a:r>
              <a:rPr lang="en-US" sz="3200" dirty="0" smtClean="0">
                <a:hlinkClick r:id="rId2"/>
              </a:rPr>
              <a:t> form (gerund)</a:t>
            </a:r>
            <a:r>
              <a:rPr lang="en-US" sz="3200" dirty="0" smtClean="0"/>
              <a:t> of words:</a:t>
            </a:r>
          </a:p>
          <a:p>
            <a:endParaRPr lang="en-US" sz="3200" dirty="0" smtClean="0"/>
          </a:p>
          <a:p>
            <a:r>
              <a:rPr lang="en-US" sz="3200" dirty="0" smtClean="0"/>
              <a:t>Ex: Mary likes hiking, swimming, and bicycling.</a:t>
            </a:r>
          </a:p>
          <a:p>
            <a:endParaRPr lang="en-US" sz="3200" dirty="0"/>
          </a:p>
        </p:txBody>
      </p:sp>
    </p:spTree>
    <p:extLst>
      <p:ext uri="{BB962C8B-B14F-4D97-AF65-F5344CB8AC3E}">
        <p14:creationId xmlns:p14="http://schemas.microsoft.com/office/powerpoint/2010/main" val="540345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Parallel Structure with Infinitive Phrases</a:t>
            </a:r>
            <a:endParaRPr lang="en-US" dirty="0"/>
          </a:p>
        </p:txBody>
      </p:sp>
      <p:sp>
        <p:nvSpPr>
          <p:cNvPr id="3" name="Content Placeholder 2"/>
          <p:cNvSpPr>
            <a:spLocks noGrp="1"/>
          </p:cNvSpPr>
          <p:nvPr>
            <p:ph idx="1"/>
          </p:nvPr>
        </p:nvSpPr>
        <p:spPr/>
        <p:txBody>
          <a:bodyPr>
            <a:normAutofit/>
          </a:bodyPr>
          <a:lstStyle/>
          <a:p>
            <a:r>
              <a:rPr lang="en-US" sz="2800" dirty="0" smtClean="0"/>
              <a:t>Parallel: Mary likes to hike, to swim, and to ride a bicycle.</a:t>
            </a:r>
            <a:br>
              <a:rPr lang="en-US" sz="2800" dirty="0" smtClean="0"/>
            </a:br>
            <a:r>
              <a:rPr lang="en-US" sz="2800" dirty="0" smtClean="0"/>
              <a:t>OR</a:t>
            </a:r>
            <a:br>
              <a:rPr lang="en-US" sz="2800" dirty="0" smtClean="0"/>
            </a:br>
            <a:r>
              <a:rPr lang="en-US" sz="2800" dirty="0" smtClean="0"/>
              <a:t>Mary likes to hike, swim, and ride a bicycle.</a:t>
            </a:r>
          </a:p>
          <a:p>
            <a:r>
              <a:rPr lang="en-US" sz="2800" dirty="0" smtClean="0"/>
              <a:t>(Note: You can use "to" before all the verbs in a sentence or only before the first one.)</a:t>
            </a:r>
          </a:p>
          <a:p>
            <a:endParaRPr lang="en-US" sz="2800" dirty="0"/>
          </a:p>
        </p:txBody>
      </p:sp>
    </p:spTree>
    <p:extLst>
      <p:ext uri="{BB962C8B-B14F-4D97-AF65-F5344CB8AC3E}">
        <p14:creationId xmlns:p14="http://schemas.microsoft.com/office/powerpoint/2010/main" val="3638243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7200" b="1" dirty="0"/>
              <a:t>Do not mix </a:t>
            </a:r>
            <a:r>
              <a:rPr lang="en-US" sz="7200" b="1" dirty="0" smtClean="0"/>
              <a:t>forms!</a:t>
            </a:r>
            <a:endParaRPr lang="en-US" sz="7200" dirty="0"/>
          </a:p>
          <a:p>
            <a:endParaRPr lang="en-US" dirty="0"/>
          </a:p>
        </p:txBody>
      </p:sp>
    </p:spTree>
    <p:extLst>
      <p:ext uri="{BB962C8B-B14F-4D97-AF65-F5344CB8AC3E}">
        <p14:creationId xmlns:p14="http://schemas.microsoft.com/office/powerpoint/2010/main" val="3886844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1</a:t>
            </a:r>
            <a:endParaRPr lang="en-US" dirty="0"/>
          </a:p>
        </p:txBody>
      </p:sp>
      <p:sp>
        <p:nvSpPr>
          <p:cNvPr id="3" name="Content Placeholder 2"/>
          <p:cNvSpPr>
            <a:spLocks noGrp="1"/>
          </p:cNvSpPr>
          <p:nvPr>
            <p:ph idx="1"/>
          </p:nvPr>
        </p:nvSpPr>
        <p:spPr/>
        <p:txBody>
          <a:bodyPr>
            <a:normAutofit/>
          </a:bodyPr>
          <a:lstStyle/>
          <a:p>
            <a:r>
              <a:rPr lang="en-US" sz="3200" dirty="0" smtClean="0"/>
              <a:t>Not Parallel: </a:t>
            </a:r>
            <a:br>
              <a:rPr lang="en-US" sz="3200" dirty="0" smtClean="0"/>
            </a:br>
            <a:r>
              <a:rPr lang="en-US" sz="3200" dirty="0" smtClean="0"/>
              <a:t>Mary likes hiking, swimming, and to ride a bicycle.</a:t>
            </a:r>
          </a:p>
          <a:p>
            <a:endParaRPr lang="en-US" sz="3200" dirty="0" smtClean="0"/>
          </a:p>
          <a:p>
            <a:r>
              <a:rPr lang="en-US" sz="3200" dirty="0" smtClean="0"/>
              <a:t>Parallel: </a:t>
            </a:r>
            <a:br>
              <a:rPr lang="en-US" sz="3200" dirty="0" smtClean="0"/>
            </a:br>
            <a:r>
              <a:rPr lang="en-US" sz="3200" dirty="0" smtClean="0"/>
              <a:t>Mary likes hiking, swimming, and riding a bicycle.</a:t>
            </a:r>
          </a:p>
        </p:txBody>
      </p:sp>
    </p:spTree>
    <p:extLst>
      <p:ext uri="{BB962C8B-B14F-4D97-AF65-F5344CB8AC3E}">
        <p14:creationId xmlns:p14="http://schemas.microsoft.com/office/powerpoint/2010/main" val="3027284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2</a:t>
            </a:r>
            <a:endParaRPr lang="en-US" dirty="0"/>
          </a:p>
        </p:txBody>
      </p:sp>
      <p:sp>
        <p:nvSpPr>
          <p:cNvPr id="3" name="Content Placeholder 2"/>
          <p:cNvSpPr>
            <a:spLocks noGrp="1"/>
          </p:cNvSpPr>
          <p:nvPr>
            <p:ph idx="1"/>
          </p:nvPr>
        </p:nvSpPr>
        <p:spPr/>
        <p:txBody>
          <a:bodyPr>
            <a:noAutofit/>
          </a:bodyPr>
          <a:lstStyle/>
          <a:p>
            <a:r>
              <a:rPr lang="en-US" sz="2400" dirty="0" smtClean="0"/>
              <a:t>Not Parallel: </a:t>
            </a:r>
            <a:br>
              <a:rPr lang="en-US" sz="2400" dirty="0" smtClean="0"/>
            </a:br>
            <a:r>
              <a:rPr lang="en-US" sz="2400" dirty="0" smtClean="0"/>
              <a:t>The production manager was asked to write his report quickly, accurately, and in a detailed manner.</a:t>
            </a:r>
          </a:p>
          <a:p>
            <a:endParaRPr lang="en-US" sz="2400" dirty="0" smtClean="0"/>
          </a:p>
          <a:p>
            <a:r>
              <a:rPr lang="en-US" sz="2400" dirty="0" smtClean="0"/>
              <a:t>Parallel: </a:t>
            </a:r>
            <a:br>
              <a:rPr lang="en-US" sz="2400" dirty="0" smtClean="0"/>
            </a:br>
            <a:r>
              <a:rPr lang="en-US" sz="2400" dirty="0" smtClean="0"/>
              <a:t>The production manager was asked to write his report quickly, accurately, and thoroughly.</a:t>
            </a:r>
          </a:p>
          <a:p>
            <a:endParaRPr lang="en-US" sz="2400" dirty="0"/>
          </a:p>
        </p:txBody>
      </p:sp>
    </p:spTree>
    <p:extLst>
      <p:ext uri="{BB962C8B-B14F-4D97-AF65-F5344CB8AC3E}">
        <p14:creationId xmlns:p14="http://schemas.microsoft.com/office/powerpoint/2010/main" val="1313682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a:xfrm>
            <a:off x="609599" y="1447800"/>
            <a:ext cx="6347714" cy="4593563"/>
          </a:xfrm>
        </p:spPr>
        <p:txBody>
          <a:bodyPr>
            <a:noAutofit/>
          </a:bodyPr>
          <a:lstStyle/>
          <a:p>
            <a:r>
              <a:rPr lang="en-US" sz="2400" dirty="0" smtClean="0"/>
              <a:t>Not Parallel: </a:t>
            </a:r>
            <a:br>
              <a:rPr lang="en-US" sz="2400" dirty="0" smtClean="0"/>
            </a:br>
            <a:r>
              <a:rPr lang="en-US" sz="2400" dirty="0" smtClean="0"/>
              <a:t>The teacher said that he was a poor student because he waited until the last minute to study for the exam, completed his lab problems in a careless manner, and his motivation was low.</a:t>
            </a:r>
          </a:p>
          <a:p>
            <a:endParaRPr lang="en-US" sz="2400" dirty="0" smtClean="0"/>
          </a:p>
          <a:p>
            <a:r>
              <a:rPr lang="en-US" sz="2400" dirty="0" smtClean="0"/>
              <a:t>Parallel: </a:t>
            </a:r>
            <a:br>
              <a:rPr lang="en-US" sz="2400" dirty="0" smtClean="0"/>
            </a:br>
            <a:r>
              <a:rPr lang="en-US" sz="2400" dirty="0" smtClean="0"/>
              <a:t>The teacher said that he was a poor student because he waited until the last minute to study for the exam, completed his lab problems in a careless manner, and lacked motivation.</a:t>
            </a:r>
          </a:p>
          <a:p>
            <a:endParaRPr lang="en-US" sz="2400" dirty="0"/>
          </a:p>
        </p:txBody>
      </p:sp>
    </p:spTree>
    <p:extLst>
      <p:ext uri="{BB962C8B-B14F-4D97-AF65-F5344CB8AC3E}">
        <p14:creationId xmlns:p14="http://schemas.microsoft.com/office/powerpoint/2010/main" val="3853593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Parallel Structure with clauses</a:t>
            </a:r>
            <a:endParaRPr lang="en-US" dirty="0"/>
          </a:p>
        </p:txBody>
      </p:sp>
      <p:sp>
        <p:nvSpPr>
          <p:cNvPr id="3" name="Content Placeholder 2"/>
          <p:cNvSpPr>
            <a:spLocks noGrp="1"/>
          </p:cNvSpPr>
          <p:nvPr>
            <p:ph idx="1"/>
          </p:nvPr>
        </p:nvSpPr>
        <p:spPr/>
        <p:txBody>
          <a:bodyPr>
            <a:normAutofit/>
          </a:bodyPr>
          <a:lstStyle/>
          <a:p>
            <a:r>
              <a:rPr lang="en-US" sz="3200" dirty="0" smtClean="0"/>
              <a:t>A parallel structure that begins with clauses must keep on with clauses. Changing to another pattern or changing the voice of the verb (from active to passive or vice versa) will break the parallelism.</a:t>
            </a:r>
          </a:p>
          <a:p>
            <a:endParaRPr lang="en-US" sz="3200" dirty="0"/>
          </a:p>
        </p:txBody>
      </p:sp>
    </p:spTree>
    <p:extLst>
      <p:ext uri="{BB962C8B-B14F-4D97-AF65-F5344CB8AC3E}">
        <p14:creationId xmlns:p14="http://schemas.microsoft.com/office/powerpoint/2010/main" val="2845369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823</TotalTime>
  <Words>266</Words>
  <Application>Microsoft Office PowerPoint</Application>
  <PresentationFormat>On-screen Show (4:3)</PresentationFormat>
  <Paragraphs>45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Parallel Structure </vt:lpstr>
      <vt:lpstr>Parallel Structure</vt:lpstr>
      <vt:lpstr>Parallel Structure – other ways to join</vt:lpstr>
      <vt:lpstr>Parallel Structure with Infinitive Phrases</vt:lpstr>
      <vt:lpstr>PowerPoint Presentation</vt:lpstr>
      <vt:lpstr>Example 1</vt:lpstr>
      <vt:lpstr>Example 2</vt:lpstr>
      <vt:lpstr>Example 3</vt:lpstr>
      <vt:lpstr>Parallel Structure with clauses</vt:lpstr>
      <vt:lpstr>Example 1</vt:lpstr>
      <vt:lpstr>Example 2</vt:lpstr>
      <vt:lpstr>In lists after a colon</vt:lpstr>
      <vt:lpstr>Homework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Structure</dc:title>
  <dc:creator>Susan Patrick</dc:creator>
  <cp:lastModifiedBy>Lee Ann Patterson</cp:lastModifiedBy>
  <cp:revision>20</cp:revision>
  <dcterms:created xsi:type="dcterms:W3CDTF">2012-08-08T19:45:08Z</dcterms:created>
  <dcterms:modified xsi:type="dcterms:W3CDTF">2015-08-21T18:52:35Z</dcterms:modified>
</cp:coreProperties>
</file>