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handoutMasterIdLst>
    <p:handoutMasterId r:id="rId14"/>
  </p:handoutMasterIdLst>
  <p:sldIdLst>
    <p:sldId id="268" r:id="rId2"/>
    <p:sldId id="256" r:id="rId3"/>
    <p:sldId id="260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0" d="100"/>
          <a:sy n="80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59074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6" y="1"/>
            <a:ext cx="2972421" cy="459074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5250B3C9-B48F-4A03-91FC-73C6CC45A1BB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4928"/>
            <a:ext cx="2972421" cy="459074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6" y="8684928"/>
            <a:ext cx="2972421" cy="459074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8CC74858-AFAF-4042-B294-8B129213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07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50A6-38F3-4B87-8C14-4DB819664A38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E5A1B7E-E27D-47B8-8477-D4B0BEE39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1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50A6-38F3-4B87-8C14-4DB819664A38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E5A1B7E-E27D-47B8-8477-D4B0BEE39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40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50A6-38F3-4B87-8C14-4DB819664A38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E5A1B7E-E27D-47B8-8477-D4B0BEE39B1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8265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50A6-38F3-4B87-8C14-4DB819664A38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E5A1B7E-E27D-47B8-8477-D4B0BEE39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50A6-38F3-4B87-8C14-4DB819664A38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E5A1B7E-E27D-47B8-8477-D4B0BEE39B1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774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50A6-38F3-4B87-8C14-4DB819664A38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E5A1B7E-E27D-47B8-8477-D4B0BEE39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25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50A6-38F3-4B87-8C14-4DB819664A38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1B7E-E27D-47B8-8477-D4B0BEE39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16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50A6-38F3-4B87-8C14-4DB819664A38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1B7E-E27D-47B8-8477-D4B0BEE39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4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50A6-38F3-4B87-8C14-4DB819664A38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1B7E-E27D-47B8-8477-D4B0BEE39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4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50A6-38F3-4B87-8C14-4DB819664A38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E5A1B7E-E27D-47B8-8477-D4B0BEE39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7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50A6-38F3-4B87-8C14-4DB819664A38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E5A1B7E-E27D-47B8-8477-D4B0BEE39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3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50A6-38F3-4B87-8C14-4DB819664A38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E5A1B7E-E27D-47B8-8477-D4B0BEE39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7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50A6-38F3-4B87-8C14-4DB819664A38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1B7E-E27D-47B8-8477-D4B0BEE39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4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50A6-38F3-4B87-8C14-4DB819664A38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1B7E-E27D-47B8-8477-D4B0BEE39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86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50A6-38F3-4B87-8C14-4DB819664A38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1B7E-E27D-47B8-8477-D4B0BEE39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8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50A6-38F3-4B87-8C14-4DB819664A38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E5A1B7E-E27D-47B8-8477-D4B0BEE39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7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A50A6-38F3-4B87-8C14-4DB819664A38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5A1B7E-E27D-47B8-8477-D4B0BEE39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58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dME7T3" TargetMode="External"/><Relationship Id="rId2" Type="http://schemas.openxmlformats.org/officeDocument/2006/relationships/hyperlink" Target="https://goo.gl/KbnMN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o.gl/Vyo6r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2 of Romeo and Juliet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Prologue (introduction</a:t>
            </a:r>
            <a:r>
              <a:rPr lang="en-US" sz="2400" dirty="0"/>
              <a:t>): Flocabulary -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goo.gl/KbnMNW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Act 2, Scene 1 – No </a:t>
            </a:r>
            <a:r>
              <a:rPr lang="en-US" sz="2400" dirty="0"/>
              <a:t>Fear Shakespeare -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goo.gl/dME7T3</a:t>
            </a:r>
            <a:r>
              <a:rPr lang="en-US" sz="2400" dirty="0" smtClean="0"/>
              <a:t>  </a:t>
            </a:r>
          </a:p>
          <a:p>
            <a:endParaRPr lang="en-US" sz="2400" dirty="0"/>
          </a:p>
          <a:p>
            <a:r>
              <a:rPr lang="en-US" sz="2400" dirty="0" smtClean="0"/>
              <a:t>Act 2</a:t>
            </a:r>
            <a:r>
              <a:rPr lang="en-US" sz="2400" dirty="0"/>
              <a:t>, Scene 2 - </a:t>
            </a: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goo.gl/Vyo6rE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248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Lines 33-49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might Juliet’s soliloquy have been different if she had known Romeo was listening? Hint: Count the number of lines Juliet has in this scene. How does this compare to her earlier speeches?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466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Lines 49-51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course of action has Romeo just taken? How does this affect the scene?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442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853" y="624110"/>
            <a:ext cx="7066547" cy="128089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Quick Write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Discuss and then each member writes his/her own answer.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633" y="2133600"/>
            <a:ext cx="7150768" cy="377762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Why do you think Shakespeare crafted the scene so that the audience is aware of Romeo’s presence before Juliet is aware? Answer with a well-developed paragraph and use textual evidence cited in proper MLA format to support your answer. For example:</a:t>
            </a:r>
          </a:p>
          <a:p>
            <a:pPr lvl="1"/>
            <a:r>
              <a:rPr lang="en-US" sz="2600" dirty="0" smtClean="0"/>
              <a:t>“(Romeo and Juliet Act. Scene. Line/s).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4262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Romeo and Juliet</a:t>
            </a:r>
            <a:br>
              <a:rPr lang="en-US" smtClean="0"/>
            </a:br>
            <a:r>
              <a:rPr lang="en-US" smtClean="0"/>
              <a:t>Balcony Scene Close Read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Close Read: Concentrating on certain portions of a text/analyzing author’s craft/purpose</a:t>
            </a:r>
          </a:p>
          <a:p>
            <a:r>
              <a:rPr lang="en-US" sz="2000" dirty="0" smtClean="0"/>
              <a:t>You and your group members will be given line numbers and a question about those particular lines</a:t>
            </a:r>
          </a:p>
          <a:p>
            <a:r>
              <a:rPr lang="en-US" sz="2000" dirty="0" smtClean="0"/>
              <a:t>You will be given a few minutes to discuss your answers and write them down</a:t>
            </a:r>
          </a:p>
          <a:p>
            <a:r>
              <a:rPr lang="en-US" sz="2000" dirty="0" smtClean="0"/>
              <a:t>Everyone must participate—group roles</a:t>
            </a:r>
          </a:p>
          <a:p>
            <a:r>
              <a:rPr lang="en-US" sz="2000" dirty="0" smtClean="0"/>
              <a:t>Use textual evidence to support your thoughts</a:t>
            </a:r>
          </a:p>
          <a:p>
            <a:r>
              <a:rPr lang="en-US" sz="2000" dirty="0" smtClean="0"/>
              <a:t>You may be called upon to share your answers with the class</a:t>
            </a:r>
          </a:p>
        </p:txBody>
      </p:sp>
    </p:spTree>
    <p:extLst>
      <p:ext uri="{BB962C8B-B14F-4D97-AF65-F5344CB8AC3E}">
        <p14:creationId xmlns:p14="http://schemas.microsoft.com/office/powerpoint/2010/main" val="229318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 Member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Facilitator—keep group members on task, ask questions to keep the discussion going</a:t>
            </a:r>
          </a:p>
          <a:p>
            <a:r>
              <a:rPr lang="en-US" sz="2400" dirty="0" smtClean="0"/>
              <a:t>Reader—read the lines aloud</a:t>
            </a:r>
          </a:p>
          <a:p>
            <a:r>
              <a:rPr lang="en-US" sz="2400" dirty="0" smtClean="0"/>
              <a:t>Recorder—write down answers to questions on a sheet of notebook paper</a:t>
            </a:r>
          </a:p>
          <a:p>
            <a:r>
              <a:rPr lang="en-US" sz="2400" dirty="0" smtClean="0"/>
              <a:t>Speaker—share your group’s discussion with the class</a:t>
            </a:r>
          </a:p>
          <a:p>
            <a:r>
              <a:rPr lang="en-US" sz="2400" dirty="0" smtClean="0"/>
              <a:t>***Switch roles with each question!!!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88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lines 1-32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To whom is Romeo talking? 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156169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phrase(s) or word(s) in lines 12-14 can help you make meaning of the word discourses? What can you infer about Juliet’s actions from the way Romeo describes her?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93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 lines 33-49 aloud in your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 whom is Juliet speaking? </a:t>
            </a:r>
          </a:p>
          <a:p>
            <a:r>
              <a:rPr lang="en-US" sz="3600" dirty="0" smtClean="0"/>
              <a:t>How do you know? </a:t>
            </a:r>
          </a:p>
          <a:p>
            <a:r>
              <a:rPr lang="en-US" sz="3600" dirty="0" smtClean="0"/>
              <a:t>Hint: How do Romeo’s lines in this passage help support your answer?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823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927" y="293034"/>
            <a:ext cx="9231213" cy="1280891"/>
          </a:xfrm>
        </p:spPr>
        <p:txBody>
          <a:bodyPr/>
          <a:lstStyle/>
          <a:p>
            <a:r>
              <a:rPr lang="en-US" dirty="0" smtClean="0"/>
              <a:t>Lines 33-49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4" y="1944415"/>
            <a:ext cx="9234927" cy="4629807"/>
          </a:xfrm>
        </p:spPr>
        <p:txBody>
          <a:bodyPr>
            <a:normAutofit/>
          </a:bodyPr>
          <a:lstStyle/>
          <a:p>
            <a:r>
              <a:rPr lang="en-US" sz="4800" dirty="0"/>
              <a:t>What does the audience know that Juliet does not know?</a:t>
            </a:r>
          </a:p>
        </p:txBody>
      </p:sp>
    </p:spTree>
    <p:extLst>
      <p:ext uri="{BB962C8B-B14F-4D97-AF65-F5344CB8AC3E}">
        <p14:creationId xmlns:p14="http://schemas.microsoft.com/office/powerpoint/2010/main" val="108717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 lines 33-36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does Juliet want Romeo to do? Why? Consider what we know about Romeo and Juliet’s families.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2405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 lines 43-44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these lines, what relationship is Juliet establishing between an object and the name of that object?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04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224</TotalTime>
  <Words>402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Wisp</vt:lpstr>
      <vt:lpstr>Act 2 of Romeo and Juliet</vt:lpstr>
      <vt:lpstr>Romeo and Juliet Balcony Scene Close Read</vt:lpstr>
      <vt:lpstr>Group Member Roles</vt:lpstr>
      <vt:lpstr>Read lines 1-32 </vt:lpstr>
      <vt:lpstr>PowerPoint Presentation</vt:lpstr>
      <vt:lpstr>Read lines 33-49 aloud in your group</vt:lpstr>
      <vt:lpstr>Lines 33-49</vt:lpstr>
      <vt:lpstr>Read lines 33-36</vt:lpstr>
      <vt:lpstr>Read lines 43-44</vt:lpstr>
      <vt:lpstr>Lines 33-49</vt:lpstr>
      <vt:lpstr>Lines 49-51</vt:lpstr>
      <vt:lpstr>Quick Write Discuss and then each member writes his/her own answer. 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and Juliet Balcony Scene Close Read</dc:title>
  <dc:creator>Snyder, Penny</dc:creator>
  <cp:lastModifiedBy>Lee Ann Patterson</cp:lastModifiedBy>
  <cp:revision>10</cp:revision>
  <cp:lastPrinted>2016-02-08T12:20:32Z</cp:lastPrinted>
  <dcterms:created xsi:type="dcterms:W3CDTF">2015-04-24T21:21:36Z</dcterms:created>
  <dcterms:modified xsi:type="dcterms:W3CDTF">2016-02-10T16:33:48Z</dcterms:modified>
</cp:coreProperties>
</file>